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Bebas Neue Bold" charset="1" panose="020B0606020202050201"/>
      <p:regular r:id="rId17"/>
    </p:embeddedFont>
    <p:embeddedFont>
      <p:font typeface="Montserrat" charset="1" panose="00000500000000000000"/>
      <p:regular r:id="rId18"/>
    </p:embeddedFont>
    <p:embeddedFont>
      <p:font typeface="Bebas Neue" charset="1" panose="00000500000000000000"/>
      <p:regular r:id="rId19"/>
    </p:embeddedFont>
    <p:embeddedFont>
      <p:font typeface="Montserrat Bold" charset="1" panose="00000800000000000000"/>
      <p:regular r:id="rId20"/>
    </p:embeddedFont>
    <p:embeddedFont>
      <p:font typeface="Open Sans Extra Bold" charset="1" panose="020B0906030804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824">
            <a:off x="7961951" y="5042245"/>
            <a:ext cx="10364145" cy="0"/>
          </a:xfrm>
          <a:prstGeom prst="line">
            <a:avLst/>
          </a:prstGeom>
          <a:ln cap="flat" w="66675">
            <a:solidFill>
              <a:srgbClr val="B3070B"/>
            </a:solidFill>
            <a:prstDash val="solid"/>
            <a:headEnd type="none" len="sm" w="sm"/>
            <a:tailEnd type="none" len="sm" w="sm"/>
          </a:ln>
        </p:spPr>
      </p:sp>
      <p:grpSp>
        <p:nvGrpSpPr>
          <p:cNvPr name="Group 3" id="3"/>
          <p:cNvGrpSpPr>
            <a:grpSpLocks noChangeAspect="true"/>
          </p:cNvGrpSpPr>
          <p:nvPr/>
        </p:nvGrpSpPr>
        <p:grpSpPr>
          <a:xfrm rot="0">
            <a:off x="3488155" y="2697905"/>
            <a:ext cx="6159703" cy="6159703"/>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0" y="0"/>
                  </a:moveTo>
                  <a:lnTo>
                    <a:pt x="3331210" y="0"/>
                  </a:lnTo>
                  <a:cubicBezTo>
                    <a:pt x="3331210" y="1840230"/>
                    <a:pt x="1840230" y="3331210"/>
                    <a:pt x="0" y="3331210"/>
                  </a:cubicBezTo>
                  <a:lnTo>
                    <a:pt x="0" y="0"/>
                  </a:lnTo>
                  <a:close/>
                </a:path>
              </a:pathLst>
            </a:custGeom>
            <a:blipFill>
              <a:blip r:embed="rId2"/>
              <a:stretch>
                <a:fillRect l="-15161" t="-13522" r="-3687" b="-5326"/>
              </a:stretch>
            </a:blipFill>
          </p:spPr>
        </p:sp>
      </p:grpSp>
      <p:grpSp>
        <p:nvGrpSpPr>
          <p:cNvPr name="Group 5" id="5"/>
          <p:cNvGrpSpPr>
            <a:grpSpLocks noChangeAspect="true"/>
          </p:cNvGrpSpPr>
          <p:nvPr/>
        </p:nvGrpSpPr>
        <p:grpSpPr>
          <a:xfrm rot="0">
            <a:off x="742758" y="745290"/>
            <a:ext cx="3905228" cy="390522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3"/>
              <a:stretch>
                <a:fillRect l="-26470" t="0" r="-26470" b="0"/>
              </a:stretch>
            </a:blipFill>
          </p:spPr>
        </p:sp>
      </p:grpSp>
      <p:grpSp>
        <p:nvGrpSpPr>
          <p:cNvPr name="Group 7" id="7"/>
          <p:cNvGrpSpPr/>
          <p:nvPr/>
        </p:nvGrpSpPr>
        <p:grpSpPr>
          <a:xfrm rot="0">
            <a:off x="4142373" y="8507243"/>
            <a:ext cx="1172803" cy="117280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049572" y="3986293"/>
            <a:ext cx="7209728" cy="996154"/>
          </a:xfrm>
          <a:prstGeom prst="rect">
            <a:avLst/>
          </a:prstGeom>
        </p:spPr>
        <p:txBody>
          <a:bodyPr anchor="t" rtlCol="false" tIns="0" lIns="0" bIns="0" rIns="0">
            <a:spAutoFit/>
          </a:bodyPr>
          <a:lstStyle/>
          <a:p>
            <a:pPr algn="ctr">
              <a:lnSpc>
                <a:spcPts val="8093"/>
              </a:lnSpc>
            </a:pPr>
            <a:r>
              <a:rPr lang="en-US" b="true" sz="5781">
                <a:solidFill>
                  <a:srgbClr val="FFFFFF"/>
                </a:solidFill>
                <a:latin typeface="Bebas Neue Bold"/>
                <a:ea typeface="Bebas Neue Bold"/>
                <a:cs typeface="Bebas Neue Bold"/>
                <a:sym typeface="Bebas Neue Bold"/>
              </a:rPr>
              <a:t>gambling4ever</a:t>
            </a:r>
          </a:p>
        </p:txBody>
      </p:sp>
      <p:sp>
        <p:nvSpPr>
          <p:cNvPr name="TextBox 11" id="11"/>
          <p:cNvSpPr txBox="true"/>
          <p:nvPr/>
        </p:nvSpPr>
        <p:spPr>
          <a:xfrm rot="0">
            <a:off x="10049572" y="5189756"/>
            <a:ext cx="7209728" cy="514350"/>
          </a:xfrm>
          <a:prstGeom prst="rect">
            <a:avLst/>
          </a:prstGeom>
        </p:spPr>
        <p:txBody>
          <a:bodyPr anchor="t" rtlCol="false" tIns="0" lIns="0" bIns="0" rIns="0">
            <a:spAutoFit/>
          </a:bodyPr>
          <a:lstStyle/>
          <a:p>
            <a:pPr algn="ctr">
              <a:lnSpc>
                <a:spcPts val="4200"/>
              </a:lnSpc>
            </a:pPr>
            <a:r>
              <a:rPr lang="en-US" sz="3000">
                <a:solidFill>
                  <a:srgbClr val="FFFFFF"/>
                </a:solidFill>
                <a:latin typeface="Montserrat"/>
                <a:ea typeface="Montserrat"/>
                <a:cs typeface="Montserrat"/>
                <a:sym typeface="Montserrat"/>
              </a:rPr>
              <a:t>INGENIERIA DE DATOS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2533">
            <a:off x="35" y="978694"/>
            <a:ext cx="9143995" cy="0"/>
          </a:xfrm>
          <a:prstGeom prst="line">
            <a:avLst/>
          </a:prstGeom>
          <a:ln cap="flat" w="66675">
            <a:solidFill>
              <a:srgbClr val="A6A6A6"/>
            </a:solidFill>
            <a:prstDash val="solid"/>
            <a:headEnd type="none" len="sm" w="sm"/>
            <a:tailEnd type="none" len="sm" w="sm"/>
          </a:ln>
        </p:spPr>
      </p:sp>
      <p:grpSp>
        <p:nvGrpSpPr>
          <p:cNvPr name="Group 3" id="3"/>
          <p:cNvGrpSpPr/>
          <p:nvPr/>
        </p:nvGrpSpPr>
        <p:grpSpPr>
          <a:xfrm rot="0">
            <a:off x="9144000" y="0"/>
            <a:ext cx="9277383" cy="10403710"/>
            <a:chOff x="0" y="0"/>
            <a:chExt cx="2443426" cy="2740072"/>
          </a:xfrm>
        </p:grpSpPr>
        <p:sp>
          <p:nvSpPr>
            <p:cNvPr name="Freeform 4" id="4"/>
            <p:cNvSpPr/>
            <p:nvPr/>
          </p:nvSpPr>
          <p:spPr>
            <a:xfrm flipH="false" flipV="false" rot="0">
              <a:off x="0" y="0"/>
              <a:ext cx="2443426" cy="2740072"/>
            </a:xfrm>
            <a:custGeom>
              <a:avLst/>
              <a:gdLst/>
              <a:ahLst/>
              <a:cxnLst/>
              <a:rect r="r" b="b" t="t" l="l"/>
              <a:pathLst>
                <a:path h="2740072" w="2443426">
                  <a:moveTo>
                    <a:pt x="0" y="0"/>
                  </a:moveTo>
                  <a:lnTo>
                    <a:pt x="2443426" y="0"/>
                  </a:lnTo>
                  <a:lnTo>
                    <a:pt x="2443426" y="2740072"/>
                  </a:lnTo>
                  <a:lnTo>
                    <a:pt x="0" y="2740072"/>
                  </a:lnTo>
                  <a:close/>
                </a:path>
              </a:pathLst>
            </a:custGeom>
            <a:solidFill>
              <a:srgbClr val="B3070B"/>
            </a:solidFill>
          </p:spPr>
        </p:sp>
        <p:sp>
          <p:nvSpPr>
            <p:cNvPr name="TextBox 5" id="5"/>
            <p:cNvSpPr txBox="true"/>
            <p:nvPr/>
          </p:nvSpPr>
          <p:spPr>
            <a:xfrm>
              <a:off x="0" y="-38100"/>
              <a:ext cx="2443426" cy="277817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960614" y="1682896"/>
            <a:ext cx="6921207" cy="692120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200659" y="3910012"/>
            <a:ext cx="6449249" cy="2390775"/>
          </a:xfrm>
          <a:prstGeom prst="rect">
            <a:avLst/>
          </a:prstGeom>
        </p:spPr>
        <p:txBody>
          <a:bodyPr anchor="t" rtlCol="false" tIns="0" lIns="0" bIns="0" rIns="0">
            <a:spAutoFit/>
          </a:bodyPr>
          <a:lstStyle/>
          <a:p>
            <a:pPr algn="just" marL="539749" indent="-269875" lvl="1">
              <a:lnSpc>
                <a:spcPts val="3899"/>
              </a:lnSpc>
              <a:buFont typeface="Arial"/>
              <a:buChar char="•"/>
            </a:pPr>
            <a:r>
              <a:rPr lang="en-US" sz="2499" spc="49">
                <a:solidFill>
                  <a:srgbClr val="FFFFFF"/>
                </a:solidFill>
                <a:latin typeface="Montserrat"/>
                <a:ea typeface="Montserrat"/>
                <a:cs typeface="Montserrat"/>
                <a:sym typeface="Montserrat"/>
              </a:rPr>
              <a:t>Frecuencia de compra</a:t>
            </a:r>
          </a:p>
          <a:p>
            <a:pPr algn="just" marL="539749" indent="-269875" lvl="1">
              <a:lnSpc>
                <a:spcPts val="3899"/>
              </a:lnSpc>
              <a:buFont typeface="Arial"/>
              <a:buChar char="•"/>
            </a:pPr>
            <a:r>
              <a:rPr lang="en-US" sz="2499" spc="49">
                <a:solidFill>
                  <a:srgbClr val="FFFFFF"/>
                </a:solidFill>
                <a:latin typeface="Montserrat"/>
                <a:ea typeface="Montserrat"/>
                <a:cs typeface="Montserrat"/>
                <a:sym typeface="Montserrat"/>
              </a:rPr>
              <a:t>Productividad</a:t>
            </a:r>
          </a:p>
          <a:p>
            <a:pPr algn="just" marL="539749" indent="-269875" lvl="1">
              <a:lnSpc>
                <a:spcPts val="3899"/>
              </a:lnSpc>
              <a:buFont typeface="Arial"/>
              <a:buChar char="•"/>
            </a:pPr>
            <a:r>
              <a:rPr lang="en-US" sz="2499" spc="49">
                <a:solidFill>
                  <a:srgbClr val="FFFFFF"/>
                </a:solidFill>
                <a:latin typeface="Montserrat"/>
                <a:ea typeface="Montserrat"/>
                <a:cs typeface="Montserrat"/>
                <a:sym typeface="Montserrat"/>
              </a:rPr>
              <a:t>Trabajo en equipo</a:t>
            </a:r>
          </a:p>
          <a:p>
            <a:pPr algn="just" marL="539749" indent="-269875" lvl="1">
              <a:lnSpc>
                <a:spcPts val="3899"/>
              </a:lnSpc>
              <a:buFont typeface="Arial"/>
              <a:buChar char="•"/>
            </a:pPr>
            <a:r>
              <a:rPr lang="en-US" sz="2499" spc="49">
                <a:solidFill>
                  <a:srgbClr val="FFFFFF"/>
                </a:solidFill>
                <a:latin typeface="Montserrat"/>
                <a:ea typeface="Montserrat"/>
                <a:cs typeface="Montserrat"/>
                <a:sym typeface="Montserrat"/>
              </a:rPr>
              <a:t>Materia prima</a:t>
            </a:r>
          </a:p>
          <a:p>
            <a:pPr algn="just" marL="539749" indent="-269875" lvl="1">
              <a:lnSpc>
                <a:spcPts val="3899"/>
              </a:lnSpc>
              <a:buFont typeface="Arial"/>
              <a:buChar char="•"/>
            </a:pPr>
            <a:r>
              <a:rPr lang="en-US" sz="2499" spc="49">
                <a:solidFill>
                  <a:srgbClr val="FFFFFF"/>
                </a:solidFill>
                <a:latin typeface="Montserrat"/>
                <a:ea typeface="Montserrat"/>
                <a:cs typeface="Montserrat"/>
                <a:sym typeface="Montserrat"/>
              </a:rPr>
              <a:t>Investigación de datos</a:t>
            </a:r>
          </a:p>
        </p:txBody>
      </p:sp>
      <p:sp>
        <p:nvSpPr>
          <p:cNvPr name="TextBox 10" id="10"/>
          <p:cNvSpPr txBox="true"/>
          <p:nvPr/>
        </p:nvSpPr>
        <p:spPr>
          <a:xfrm rot="0">
            <a:off x="13606221" y="9775296"/>
            <a:ext cx="4468576" cy="356235"/>
          </a:xfrm>
          <a:prstGeom prst="rect">
            <a:avLst/>
          </a:prstGeom>
        </p:spPr>
        <p:txBody>
          <a:bodyPr anchor="t" rtlCol="false" tIns="0" lIns="0" bIns="0" rIns="0">
            <a:spAutoFit/>
          </a:bodyPr>
          <a:lstStyle/>
          <a:p>
            <a:pPr algn="r">
              <a:lnSpc>
                <a:spcPts val="2520"/>
              </a:lnSpc>
            </a:pPr>
            <a:r>
              <a:rPr lang="en-US" sz="3000">
                <a:solidFill>
                  <a:srgbClr val="FFFFFF"/>
                </a:solidFill>
                <a:latin typeface="Bebas Neue"/>
                <a:ea typeface="Bebas Neue"/>
                <a:cs typeface="Bebas Neue"/>
                <a:sym typeface="Bebas Neue"/>
              </a:rPr>
              <a:t>Proyecto|10</a:t>
            </a:r>
          </a:p>
        </p:txBody>
      </p:sp>
      <p:pic>
        <p:nvPicPr>
          <p:cNvPr name="Picture 11" id="11"/>
          <p:cNvPicPr>
            <a:picLocks noChangeAspect="true"/>
          </p:cNvPicPr>
          <p:nvPr/>
        </p:nvPicPr>
        <p:blipFill>
          <a:blip r:embed="rId2"/>
          <a:stretch>
            <a:fillRect/>
          </a:stretch>
        </p:blipFill>
        <p:spPr>
          <a:xfrm rot="0">
            <a:off x="12336548" y="3755711"/>
            <a:ext cx="2892287" cy="2892287"/>
          </a:xfrm>
          <a:prstGeom prst="rect">
            <a:avLst/>
          </a:prstGeom>
        </p:spPr>
      </p:pic>
      <p:sp>
        <p:nvSpPr>
          <p:cNvPr name="TextBox 12" id="12"/>
          <p:cNvSpPr txBox="true"/>
          <p:nvPr/>
        </p:nvSpPr>
        <p:spPr>
          <a:xfrm rot="0">
            <a:off x="11826339" y="3490977"/>
            <a:ext cx="3912704" cy="356235"/>
          </a:xfrm>
          <a:prstGeom prst="rect">
            <a:avLst/>
          </a:prstGeom>
        </p:spPr>
        <p:txBody>
          <a:bodyPr anchor="t" rtlCol="false" tIns="0" lIns="0" bIns="0" rIns="0">
            <a:spAutoFit/>
          </a:bodyPr>
          <a:lstStyle/>
          <a:p>
            <a:pPr algn="ctr">
              <a:lnSpc>
                <a:spcPts val="2520"/>
              </a:lnSpc>
            </a:pPr>
            <a:r>
              <a:rPr lang="en-US" sz="3000">
                <a:solidFill>
                  <a:srgbClr val="FFFFFF"/>
                </a:solidFill>
                <a:latin typeface="Bebas Neue"/>
                <a:ea typeface="Bebas Neue"/>
                <a:cs typeface="Bebas Neue"/>
                <a:sym typeface="Bebas Neue"/>
              </a:rPr>
              <a:t>consumo de energía</a:t>
            </a:r>
          </a:p>
        </p:txBody>
      </p:sp>
      <p:sp>
        <p:nvSpPr>
          <p:cNvPr name="TextBox 13" id="13"/>
          <p:cNvSpPr txBox="true"/>
          <p:nvPr/>
        </p:nvSpPr>
        <p:spPr>
          <a:xfrm rot="0">
            <a:off x="1078718" y="4924425"/>
            <a:ext cx="2697703" cy="600075"/>
          </a:xfrm>
          <a:prstGeom prst="rect">
            <a:avLst/>
          </a:prstGeom>
        </p:spPr>
        <p:txBody>
          <a:bodyPr anchor="t" rtlCol="false" tIns="0" lIns="0" bIns="0" rIns="0">
            <a:spAutoFit/>
          </a:bodyPr>
          <a:lstStyle/>
          <a:p>
            <a:pPr algn="ctr">
              <a:lnSpc>
                <a:spcPts val="4200"/>
              </a:lnSpc>
            </a:pPr>
            <a:r>
              <a:rPr lang="en-US" sz="5000">
                <a:solidFill>
                  <a:srgbClr val="CC1114"/>
                </a:solidFill>
                <a:latin typeface="Bebas Neue"/>
                <a:ea typeface="Bebas Neue"/>
                <a:cs typeface="Bebas Neue"/>
                <a:sym typeface="Bebas Neue"/>
              </a:rPr>
              <a:t>datos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824">
            <a:off x="-1039700" y="5042245"/>
            <a:ext cx="10364145" cy="0"/>
          </a:xfrm>
          <a:prstGeom prst="line">
            <a:avLst/>
          </a:prstGeom>
          <a:ln cap="flat" w="66675">
            <a:solidFill>
              <a:srgbClr val="B3070B"/>
            </a:solidFill>
            <a:prstDash val="solid"/>
            <a:headEnd type="none" len="sm" w="sm"/>
            <a:tailEnd type="none" len="sm" w="sm"/>
          </a:ln>
        </p:spPr>
      </p:sp>
      <p:sp>
        <p:nvSpPr>
          <p:cNvPr name="TextBox 3" id="3"/>
          <p:cNvSpPr txBox="true"/>
          <p:nvPr/>
        </p:nvSpPr>
        <p:spPr>
          <a:xfrm rot="0">
            <a:off x="1113937" y="3986293"/>
            <a:ext cx="7025086" cy="996154"/>
          </a:xfrm>
          <a:prstGeom prst="rect">
            <a:avLst/>
          </a:prstGeom>
        </p:spPr>
        <p:txBody>
          <a:bodyPr anchor="t" rtlCol="false" tIns="0" lIns="0" bIns="0" rIns="0">
            <a:spAutoFit/>
          </a:bodyPr>
          <a:lstStyle/>
          <a:p>
            <a:pPr algn="ctr">
              <a:lnSpc>
                <a:spcPts val="8093"/>
              </a:lnSpc>
            </a:pPr>
            <a:r>
              <a:rPr lang="en-US" b="true" sz="5781">
                <a:solidFill>
                  <a:srgbClr val="FFFFFF"/>
                </a:solidFill>
                <a:latin typeface="Bebas Neue Bold"/>
                <a:ea typeface="Bebas Neue Bold"/>
                <a:cs typeface="Bebas Neue Bold"/>
                <a:sym typeface="Bebas Neue Bold"/>
              </a:rPr>
              <a:t>Gracias por su atención</a:t>
            </a:r>
          </a:p>
        </p:txBody>
      </p:sp>
      <p:sp>
        <p:nvSpPr>
          <p:cNvPr name="TextBox 4" id="4"/>
          <p:cNvSpPr txBox="true"/>
          <p:nvPr/>
        </p:nvSpPr>
        <p:spPr>
          <a:xfrm rot="0">
            <a:off x="1113937" y="5189756"/>
            <a:ext cx="7025086" cy="514350"/>
          </a:xfrm>
          <a:prstGeom prst="rect">
            <a:avLst/>
          </a:prstGeom>
        </p:spPr>
        <p:txBody>
          <a:bodyPr anchor="t" rtlCol="false" tIns="0" lIns="0" bIns="0" rIns="0">
            <a:spAutoFit/>
          </a:bodyPr>
          <a:lstStyle/>
          <a:p>
            <a:pPr algn="ctr">
              <a:lnSpc>
                <a:spcPts val="4200"/>
              </a:lnSpc>
            </a:pPr>
            <a:r>
              <a:rPr lang="en-US" sz="3000">
                <a:solidFill>
                  <a:srgbClr val="FFFFFF"/>
                </a:solidFill>
                <a:latin typeface="Montserrat"/>
                <a:ea typeface="Montserrat"/>
                <a:cs typeface="Montserrat"/>
                <a:sym typeface="Montserrat"/>
              </a:rPr>
              <a:t>Presentación empresarial</a:t>
            </a:r>
          </a:p>
        </p:txBody>
      </p:sp>
      <p:grpSp>
        <p:nvGrpSpPr>
          <p:cNvPr name="Group 5" id="5"/>
          <p:cNvGrpSpPr/>
          <p:nvPr/>
        </p:nvGrpSpPr>
        <p:grpSpPr>
          <a:xfrm rot="0">
            <a:off x="14744900" y="4982447"/>
            <a:ext cx="1172803" cy="117280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3691345" y="745290"/>
            <a:ext cx="3905228" cy="3905228"/>
            <a:chOff x="0" y="0"/>
            <a:chExt cx="3331210" cy="3331210"/>
          </a:xfrm>
        </p:grpSpPr>
        <p:sp>
          <p:nvSpPr>
            <p:cNvPr name="Freeform 9" id="9"/>
            <p:cNvSpPr/>
            <p:nvPr/>
          </p:nvSpPr>
          <p:spPr>
            <a:xfrm flipH="false" flipV="false" rot="0">
              <a:off x="0" y="0"/>
              <a:ext cx="3331210" cy="3331210"/>
            </a:xfrm>
            <a:custGeom>
              <a:avLst/>
              <a:gdLst/>
              <a:ahLst/>
              <a:cxnLst/>
              <a:rect r="r" b="b" t="t" l="l"/>
              <a:pathLst>
                <a:path h="3331210" w="3331210">
                  <a:moveTo>
                    <a:pt x="0" y="0"/>
                  </a:moveTo>
                  <a:lnTo>
                    <a:pt x="3331210" y="0"/>
                  </a:lnTo>
                  <a:cubicBezTo>
                    <a:pt x="3331210" y="1840230"/>
                    <a:pt x="1840230" y="3331210"/>
                    <a:pt x="0" y="3331210"/>
                  </a:cubicBezTo>
                  <a:lnTo>
                    <a:pt x="0" y="0"/>
                  </a:lnTo>
                  <a:close/>
                </a:path>
              </a:pathLst>
            </a:custGeom>
            <a:blipFill>
              <a:blip r:embed="rId2"/>
              <a:stretch>
                <a:fillRect l="0" t="-16666" r="0" b="-16666"/>
              </a:stretch>
            </a:blipFill>
          </p:spPr>
        </p:sp>
      </p:grpSp>
      <p:grpSp>
        <p:nvGrpSpPr>
          <p:cNvPr name="Group 10" id="10"/>
          <p:cNvGrpSpPr>
            <a:grpSpLocks noChangeAspect="true"/>
          </p:cNvGrpSpPr>
          <p:nvPr/>
        </p:nvGrpSpPr>
        <p:grpSpPr>
          <a:xfrm rot="0">
            <a:off x="8691473" y="2697905"/>
            <a:ext cx="5505486" cy="550548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3"/>
              <a:stretch>
                <a:fillRect l="-16876" t="0" r="-33123" b="0"/>
              </a:stretch>
            </a:blipFill>
          </p:spPr>
        </p:sp>
      </p:grpSp>
      <p:sp>
        <p:nvSpPr>
          <p:cNvPr name="TextBox 12" id="12"/>
          <p:cNvSpPr txBox="true"/>
          <p:nvPr/>
        </p:nvSpPr>
        <p:spPr>
          <a:xfrm rot="0">
            <a:off x="15769977" y="8683892"/>
            <a:ext cx="1729318" cy="986629"/>
          </a:xfrm>
          <a:prstGeom prst="rect">
            <a:avLst/>
          </a:prstGeom>
        </p:spPr>
        <p:txBody>
          <a:bodyPr anchor="t" rtlCol="false" tIns="0" lIns="0" bIns="0" rIns="0">
            <a:spAutoFit/>
          </a:bodyPr>
          <a:lstStyle/>
          <a:p>
            <a:pPr algn="ctr">
              <a:lnSpc>
                <a:spcPts val="8093"/>
              </a:lnSpc>
            </a:pPr>
            <a:r>
              <a:rPr lang="en-US" sz="5781">
                <a:solidFill>
                  <a:srgbClr val="CC1114"/>
                </a:solidFill>
                <a:latin typeface="Bebas Neue"/>
                <a:ea typeface="Bebas Neue"/>
                <a:cs typeface="Bebas Neue"/>
                <a:sym typeface="Bebas Neue"/>
              </a:rPr>
              <a:t>logo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369684"/>
            <a:ext cx="1172803" cy="11728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9206190" y="9182676"/>
            <a:ext cx="9119981" cy="66675"/>
          </a:xfrm>
          <a:prstGeom prst="line">
            <a:avLst/>
          </a:prstGeom>
          <a:ln cap="flat" w="66675">
            <a:solidFill>
              <a:srgbClr val="B3070B"/>
            </a:solidFill>
            <a:prstDash val="solid"/>
            <a:headEnd type="none" len="sm" w="sm"/>
            <a:tailEnd type="none" len="sm" w="sm"/>
          </a:ln>
        </p:spPr>
      </p:sp>
      <p:grpSp>
        <p:nvGrpSpPr>
          <p:cNvPr name="Group 6" id="6"/>
          <p:cNvGrpSpPr/>
          <p:nvPr/>
        </p:nvGrpSpPr>
        <p:grpSpPr>
          <a:xfrm rot="0">
            <a:off x="8033396" y="8639712"/>
            <a:ext cx="1172803" cy="117280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a:grpSpLocks noChangeAspect="true"/>
          </p:cNvGrpSpPr>
          <p:nvPr/>
        </p:nvGrpSpPr>
        <p:grpSpPr>
          <a:xfrm rot="0">
            <a:off x="15737353" y="0"/>
            <a:ext cx="2560172" cy="2560172"/>
            <a:chOff x="0" y="0"/>
            <a:chExt cx="3331210" cy="3331210"/>
          </a:xfrm>
        </p:grpSpPr>
        <p:sp>
          <p:nvSpPr>
            <p:cNvPr name="Freeform 10" id="10"/>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2"/>
              <a:stretch>
                <a:fillRect l="0" t="-16666" r="0" b="-16666"/>
              </a:stretch>
            </a:blipFill>
          </p:spPr>
        </p:sp>
      </p:grpSp>
      <p:grpSp>
        <p:nvGrpSpPr>
          <p:cNvPr name="Group 11" id="11"/>
          <p:cNvGrpSpPr/>
          <p:nvPr/>
        </p:nvGrpSpPr>
        <p:grpSpPr>
          <a:xfrm rot="0">
            <a:off x="2296760" y="2782303"/>
            <a:ext cx="13440594" cy="5149318"/>
            <a:chOff x="0" y="0"/>
            <a:chExt cx="3539909" cy="1356199"/>
          </a:xfrm>
        </p:grpSpPr>
        <p:sp>
          <p:nvSpPr>
            <p:cNvPr name="Freeform 12" id="12"/>
            <p:cNvSpPr/>
            <p:nvPr/>
          </p:nvSpPr>
          <p:spPr>
            <a:xfrm flipH="false" flipV="false" rot="0">
              <a:off x="0" y="0"/>
              <a:ext cx="3539910" cy="1356199"/>
            </a:xfrm>
            <a:custGeom>
              <a:avLst/>
              <a:gdLst/>
              <a:ahLst/>
              <a:cxnLst/>
              <a:rect r="r" b="b" t="t" l="l"/>
              <a:pathLst>
                <a:path h="1356199" w="3539910">
                  <a:moveTo>
                    <a:pt x="29377" y="0"/>
                  </a:moveTo>
                  <a:lnTo>
                    <a:pt x="3510533" y="0"/>
                  </a:lnTo>
                  <a:cubicBezTo>
                    <a:pt x="3518324" y="0"/>
                    <a:pt x="3525796" y="3095"/>
                    <a:pt x="3531305" y="8604"/>
                  </a:cubicBezTo>
                  <a:cubicBezTo>
                    <a:pt x="3536814" y="14113"/>
                    <a:pt x="3539910" y="21585"/>
                    <a:pt x="3539910" y="29377"/>
                  </a:cubicBezTo>
                  <a:lnTo>
                    <a:pt x="3539910" y="1326823"/>
                  </a:lnTo>
                  <a:cubicBezTo>
                    <a:pt x="3539910" y="1334614"/>
                    <a:pt x="3536814" y="1342086"/>
                    <a:pt x="3531305" y="1347595"/>
                  </a:cubicBezTo>
                  <a:cubicBezTo>
                    <a:pt x="3525796" y="1353104"/>
                    <a:pt x="3518324" y="1356199"/>
                    <a:pt x="3510533" y="1356199"/>
                  </a:cubicBezTo>
                  <a:lnTo>
                    <a:pt x="29377" y="1356199"/>
                  </a:lnTo>
                  <a:cubicBezTo>
                    <a:pt x="21585" y="1356199"/>
                    <a:pt x="14113" y="1353104"/>
                    <a:pt x="8604" y="1347595"/>
                  </a:cubicBezTo>
                  <a:cubicBezTo>
                    <a:pt x="3095" y="1342086"/>
                    <a:pt x="0" y="1334614"/>
                    <a:pt x="0" y="1326823"/>
                  </a:cubicBezTo>
                  <a:lnTo>
                    <a:pt x="0" y="29377"/>
                  </a:lnTo>
                  <a:cubicBezTo>
                    <a:pt x="0" y="21585"/>
                    <a:pt x="3095" y="14113"/>
                    <a:pt x="8604" y="8604"/>
                  </a:cubicBezTo>
                  <a:cubicBezTo>
                    <a:pt x="14113" y="3095"/>
                    <a:pt x="21585" y="0"/>
                    <a:pt x="29377" y="0"/>
                  </a:cubicBezTo>
                  <a:close/>
                </a:path>
              </a:pathLst>
            </a:custGeom>
            <a:solidFill>
              <a:srgbClr val="A6A6A6"/>
            </a:solidFill>
          </p:spPr>
        </p:sp>
        <p:sp>
          <p:nvSpPr>
            <p:cNvPr name="TextBox 13" id="13"/>
            <p:cNvSpPr txBox="true"/>
            <p:nvPr/>
          </p:nvSpPr>
          <p:spPr>
            <a:xfrm>
              <a:off x="0" y="-38100"/>
              <a:ext cx="3539909" cy="1394299"/>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296760" y="2936702"/>
            <a:ext cx="6322972" cy="4682490"/>
          </a:xfrm>
          <a:prstGeom prst="rect">
            <a:avLst/>
          </a:prstGeom>
        </p:spPr>
        <p:txBody>
          <a:bodyPr anchor="t" rtlCol="false" tIns="0" lIns="0" bIns="0" rIns="0">
            <a:spAutoFit/>
          </a:bodyPr>
          <a:lstStyle/>
          <a:p>
            <a:pPr algn="l" marL="647700" indent="-323850" lvl="1">
              <a:lnSpc>
                <a:spcPts val="4680"/>
              </a:lnSpc>
              <a:buFont typeface="Arial"/>
              <a:buChar char="•"/>
            </a:pPr>
            <a:r>
              <a:rPr lang="en-US" sz="3000" spc="60">
                <a:solidFill>
                  <a:srgbClr val="000000"/>
                </a:solidFill>
                <a:latin typeface="Montserrat"/>
                <a:ea typeface="Montserrat"/>
                <a:cs typeface="Montserrat"/>
                <a:sym typeface="Montserrat"/>
              </a:rPr>
              <a:t>Introducción</a:t>
            </a:r>
          </a:p>
          <a:p>
            <a:pPr algn="l" marL="1295400" indent="-431800" lvl="2">
              <a:lnSpc>
                <a:spcPts val="4680"/>
              </a:lnSpc>
              <a:buFont typeface="Arial"/>
              <a:buChar char="⚬"/>
            </a:pPr>
            <a:r>
              <a:rPr lang="en-US" sz="3000" spc="60">
                <a:solidFill>
                  <a:srgbClr val="000000"/>
                </a:solidFill>
                <a:latin typeface="Montserrat"/>
                <a:ea typeface="Montserrat"/>
                <a:cs typeface="Montserrat"/>
                <a:sym typeface="Montserrat"/>
              </a:rPr>
              <a:t>Integrantes</a:t>
            </a:r>
          </a:p>
          <a:p>
            <a:pPr algn="l" marL="1295400" indent="-431800" lvl="2">
              <a:lnSpc>
                <a:spcPts val="4680"/>
              </a:lnSpc>
              <a:buFont typeface="Arial"/>
              <a:buChar char="⚬"/>
            </a:pPr>
            <a:r>
              <a:rPr lang="en-US" sz="3000" spc="60">
                <a:solidFill>
                  <a:srgbClr val="000000"/>
                </a:solidFill>
                <a:latin typeface="Montserrat"/>
                <a:ea typeface="Montserrat"/>
                <a:cs typeface="Montserrat"/>
                <a:sym typeface="Montserrat"/>
              </a:rPr>
              <a:t>Proposito</a:t>
            </a:r>
          </a:p>
          <a:p>
            <a:pPr algn="l" marL="1295400" indent="-431800" lvl="2">
              <a:lnSpc>
                <a:spcPts val="4680"/>
              </a:lnSpc>
              <a:buFont typeface="Arial"/>
              <a:buChar char="⚬"/>
            </a:pPr>
            <a:r>
              <a:rPr lang="en-US" sz="3000" spc="60">
                <a:solidFill>
                  <a:srgbClr val="000000"/>
                </a:solidFill>
                <a:latin typeface="Montserrat"/>
                <a:ea typeface="Montserrat"/>
                <a:cs typeface="Montserrat"/>
                <a:sym typeface="Montserrat"/>
              </a:rPr>
              <a:t>Tecnologias utilizadas</a:t>
            </a:r>
          </a:p>
          <a:p>
            <a:pPr algn="l" marL="647700" indent="-323850" lvl="1">
              <a:lnSpc>
                <a:spcPts val="4680"/>
              </a:lnSpc>
              <a:buFont typeface="Arial"/>
              <a:buChar char="•"/>
            </a:pPr>
            <a:r>
              <a:rPr lang="en-US" sz="3000" spc="60">
                <a:solidFill>
                  <a:srgbClr val="000000"/>
                </a:solidFill>
                <a:latin typeface="Montserrat"/>
                <a:ea typeface="Montserrat"/>
                <a:cs typeface="Montserrat"/>
                <a:sym typeface="Montserrat"/>
              </a:rPr>
              <a:t>Explicacion del diseño</a:t>
            </a:r>
          </a:p>
          <a:p>
            <a:pPr algn="l" marL="1295400" indent="-431800" lvl="2">
              <a:lnSpc>
                <a:spcPts val="4680"/>
              </a:lnSpc>
              <a:buFont typeface="Arial"/>
              <a:buChar char="⚬"/>
            </a:pPr>
            <a:r>
              <a:rPr lang="en-US" sz="3000" spc="60">
                <a:solidFill>
                  <a:srgbClr val="000000"/>
                </a:solidFill>
                <a:latin typeface="Montserrat"/>
                <a:ea typeface="Montserrat"/>
                <a:cs typeface="Montserrat"/>
                <a:sym typeface="Montserrat"/>
              </a:rPr>
              <a:t>Diagrama E-R</a:t>
            </a:r>
          </a:p>
          <a:p>
            <a:pPr algn="l" marL="1295400" indent="-431800" lvl="2">
              <a:lnSpc>
                <a:spcPts val="4680"/>
              </a:lnSpc>
              <a:buFont typeface="Arial"/>
              <a:buChar char="⚬"/>
            </a:pPr>
            <a:r>
              <a:rPr lang="en-US" sz="3000" spc="60">
                <a:solidFill>
                  <a:srgbClr val="000000"/>
                </a:solidFill>
                <a:latin typeface="Montserrat"/>
                <a:ea typeface="Montserrat"/>
                <a:cs typeface="Montserrat"/>
                <a:sym typeface="Montserrat"/>
              </a:rPr>
              <a:t>Normalizacion</a:t>
            </a:r>
          </a:p>
          <a:p>
            <a:pPr algn="l">
              <a:lnSpc>
                <a:spcPts val="4680"/>
              </a:lnSpc>
            </a:pPr>
          </a:p>
        </p:txBody>
      </p:sp>
      <p:sp>
        <p:nvSpPr>
          <p:cNvPr name="TextBox 15" id="15"/>
          <p:cNvSpPr txBox="true"/>
          <p:nvPr/>
        </p:nvSpPr>
        <p:spPr>
          <a:xfrm rot="0">
            <a:off x="2613543" y="1737011"/>
            <a:ext cx="12012376" cy="600075"/>
          </a:xfrm>
          <a:prstGeom prst="rect">
            <a:avLst/>
          </a:prstGeom>
        </p:spPr>
        <p:txBody>
          <a:bodyPr anchor="t" rtlCol="false" tIns="0" lIns="0" bIns="0" rIns="0">
            <a:spAutoFit/>
          </a:bodyPr>
          <a:lstStyle/>
          <a:p>
            <a:pPr algn="l">
              <a:lnSpc>
                <a:spcPts val="4200"/>
              </a:lnSpc>
            </a:pPr>
            <a:r>
              <a:rPr lang="en-US" sz="5000">
                <a:solidFill>
                  <a:srgbClr val="CC1114"/>
                </a:solidFill>
                <a:latin typeface="Bebas Neue"/>
                <a:ea typeface="Bebas Neue"/>
                <a:cs typeface="Bebas Neue"/>
                <a:sym typeface="Bebas Neue"/>
              </a:rPr>
              <a:t>contenido</a:t>
            </a:r>
          </a:p>
        </p:txBody>
      </p:sp>
      <p:sp>
        <p:nvSpPr>
          <p:cNvPr name="TextBox 16" id="16"/>
          <p:cNvSpPr txBox="true"/>
          <p:nvPr/>
        </p:nvSpPr>
        <p:spPr>
          <a:xfrm rot="0">
            <a:off x="13644321" y="9775296"/>
            <a:ext cx="4430476" cy="356235"/>
          </a:xfrm>
          <a:prstGeom prst="rect">
            <a:avLst/>
          </a:prstGeom>
        </p:spPr>
        <p:txBody>
          <a:bodyPr anchor="t" rtlCol="false" tIns="0" lIns="0" bIns="0" rIns="0">
            <a:spAutoFit/>
          </a:bodyPr>
          <a:lstStyle/>
          <a:p>
            <a:pPr algn="r">
              <a:lnSpc>
                <a:spcPts val="2520"/>
              </a:lnSpc>
            </a:pPr>
            <a:r>
              <a:rPr lang="en-US" sz="3000">
                <a:solidFill>
                  <a:srgbClr val="737373"/>
                </a:solidFill>
                <a:latin typeface="Bebas Neue"/>
                <a:ea typeface="Bebas Neue"/>
                <a:cs typeface="Bebas Neue"/>
                <a:sym typeface="Bebas Neue"/>
              </a:rPr>
              <a:t>GAMBLING4EVER</a:t>
            </a:r>
          </a:p>
        </p:txBody>
      </p:sp>
      <p:sp>
        <p:nvSpPr>
          <p:cNvPr name="TextBox 17" id="17"/>
          <p:cNvSpPr txBox="true"/>
          <p:nvPr/>
        </p:nvSpPr>
        <p:spPr>
          <a:xfrm rot="0">
            <a:off x="8619798" y="2936702"/>
            <a:ext cx="6847240" cy="4682490"/>
          </a:xfrm>
          <a:prstGeom prst="rect">
            <a:avLst/>
          </a:prstGeom>
        </p:spPr>
        <p:txBody>
          <a:bodyPr anchor="t" rtlCol="false" tIns="0" lIns="0" bIns="0" rIns="0">
            <a:spAutoFit/>
          </a:bodyPr>
          <a:lstStyle/>
          <a:p>
            <a:pPr algn="l" marL="647700" indent="-323850" lvl="1">
              <a:lnSpc>
                <a:spcPts val="4680"/>
              </a:lnSpc>
              <a:buFont typeface="Arial"/>
              <a:buChar char="•"/>
            </a:pPr>
            <a:r>
              <a:rPr lang="en-US" sz="3000" spc="60">
                <a:solidFill>
                  <a:srgbClr val="000000"/>
                </a:solidFill>
                <a:latin typeface="Montserrat"/>
                <a:ea typeface="Montserrat"/>
                <a:cs typeface="Montserrat"/>
                <a:sym typeface="Montserrat"/>
              </a:rPr>
              <a:t>Demostracion de funcionalidades</a:t>
            </a:r>
          </a:p>
          <a:p>
            <a:pPr algn="l" marL="1295400" indent="-431800" lvl="2">
              <a:lnSpc>
                <a:spcPts val="4680"/>
              </a:lnSpc>
              <a:buFont typeface="Arial"/>
              <a:buChar char="⚬"/>
            </a:pPr>
            <a:r>
              <a:rPr lang="en-US" sz="3000" spc="60">
                <a:solidFill>
                  <a:srgbClr val="000000"/>
                </a:solidFill>
                <a:latin typeface="Montserrat"/>
                <a:ea typeface="Montserrat"/>
                <a:cs typeface="Montserrat"/>
                <a:sym typeface="Montserrat"/>
              </a:rPr>
              <a:t>Registro y autenticacion</a:t>
            </a:r>
          </a:p>
          <a:p>
            <a:pPr algn="l" marL="1295400" indent="-431800" lvl="2">
              <a:lnSpc>
                <a:spcPts val="4680"/>
              </a:lnSpc>
              <a:buFont typeface="Arial"/>
              <a:buChar char="⚬"/>
            </a:pPr>
            <a:r>
              <a:rPr lang="en-US" sz="3000" spc="60">
                <a:solidFill>
                  <a:srgbClr val="000000"/>
                </a:solidFill>
                <a:latin typeface="Montserrat"/>
                <a:ea typeface="Montserrat"/>
                <a:cs typeface="Montserrat"/>
                <a:sym typeface="Montserrat"/>
              </a:rPr>
              <a:t>Generacion de recursos</a:t>
            </a:r>
          </a:p>
          <a:p>
            <a:pPr algn="l" marL="1295400" indent="-431800" lvl="2">
              <a:lnSpc>
                <a:spcPts val="4680"/>
              </a:lnSpc>
              <a:buFont typeface="Arial"/>
              <a:buChar char="⚬"/>
            </a:pPr>
            <a:r>
              <a:rPr lang="en-US" sz="3000" spc="60">
                <a:solidFill>
                  <a:srgbClr val="000000"/>
                </a:solidFill>
                <a:latin typeface="Montserrat"/>
                <a:ea typeface="Montserrat"/>
                <a:cs typeface="Montserrat"/>
                <a:sym typeface="Montserrat"/>
              </a:rPr>
              <a:t>Referidos</a:t>
            </a:r>
          </a:p>
          <a:p>
            <a:pPr algn="l" marL="1295400" indent="-431800" lvl="2">
              <a:lnSpc>
                <a:spcPts val="4680"/>
              </a:lnSpc>
              <a:buFont typeface="Arial"/>
              <a:buChar char="⚬"/>
            </a:pPr>
            <a:r>
              <a:rPr lang="en-US" sz="3000" spc="60">
                <a:solidFill>
                  <a:srgbClr val="000000"/>
                </a:solidFill>
                <a:latin typeface="Montserrat"/>
                <a:ea typeface="Montserrat"/>
                <a:cs typeface="Montserrat"/>
                <a:sym typeface="Montserrat"/>
              </a:rPr>
              <a:t>Olap y Analisis</a:t>
            </a:r>
          </a:p>
          <a:p>
            <a:pPr algn="l" marL="1295400" indent="-431800" lvl="2">
              <a:lnSpc>
                <a:spcPts val="4680"/>
              </a:lnSpc>
              <a:buFont typeface="Arial"/>
              <a:buChar char="⚬"/>
            </a:pPr>
            <a:r>
              <a:rPr lang="en-US" sz="3000" spc="60">
                <a:solidFill>
                  <a:srgbClr val="000000"/>
                </a:solidFill>
                <a:latin typeface="Montserrat"/>
                <a:ea typeface="Montserrat"/>
                <a:cs typeface="Montserrat"/>
                <a:sym typeface="Montserrat"/>
              </a:rPr>
              <a:t>Reportes y gestion de Roles</a:t>
            </a:r>
          </a:p>
          <a:p>
            <a:pPr algn="l" marL="647700" indent="-323850" lvl="1">
              <a:lnSpc>
                <a:spcPts val="4680"/>
              </a:lnSpc>
              <a:buFont typeface="Arial"/>
              <a:buChar char="•"/>
            </a:pPr>
            <a:r>
              <a:rPr lang="en-US" sz="3000" spc="60">
                <a:solidFill>
                  <a:srgbClr val="000000"/>
                </a:solidFill>
                <a:latin typeface="Montserrat"/>
                <a:ea typeface="Montserrat"/>
                <a:cs typeface="Montserrat"/>
                <a:sym typeface="Montserrat"/>
              </a:rPr>
              <a:t>Conclusion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6503" y="1369684"/>
            <a:ext cx="1172803" cy="11728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11611486" y="198638"/>
            <a:ext cx="6472837" cy="647283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2"/>
              <a:stretch>
                <a:fillRect l="-49649" t="0" r="-39924" b="0"/>
              </a:stretch>
            </a:blipFill>
          </p:spPr>
        </p:sp>
      </p:grpSp>
      <p:grpSp>
        <p:nvGrpSpPr>
          <p:cNvPr name="Group 7" id="7"/>
          <p:cNvGrpSpPr>
            <a:grpSpLocks noChangeAspect="true"/>
          </p:cNvGrpSpPr>
          <p:nvPr/>
        </p:nvGrpSpPr>
        <p:grpSpPr>
          <a:xfrm rot="0">
            <a:off x="15524151" y="6534978"/>
            <a:ext cx="2560172" cy="256017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3"/>
              <a:stretch>
                <a:fillRect l="0" t="-16666" r="0" b="-16666"/>
              </a:stretch>
            </a:blipFill>
          </p:spPr>
        </p:sp>
      </p:grpSp>
      <p:sp>
        <p:nvSpPr>
          <p:cNvPr name="Freeform 9" id="9"/>
          <p:cNvSpPr/>
          <p:nvPr/>
        </p:nvSpPr>
        <p:spPr>
          <a:xfrm flipH="false" flipV="false" rot="0">
            <a:off x="2562599" y="3184900"/>
            <a:ext cx="1430254" cy="1430254"/>
          </a:xfrm>
          <a:custGeom>
            <a:avLst/>
            <a:gdLst/>
            <a:ahLst/>
            <a:cxnLst/>
            <a:rect r="r" b="b" t="t" l="l"/>
            <a:pathLst>
              <a:path h="1430254" w="1430254">
                <a:moveTo>
                  <a:pt x="0" y="0"/>
                </a:moveTo>
                <a:lnTo>
                  <a:pt x="1430254" y="0"/>
                </a:lnTo>
                <a:lnTo>
                  <a:pt x="1430254" y="1430254"/>
                </a:lnTo>
                <a:lnTo>
                  <a:pt x="0" y="1430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562599" y="1737011"/>
            <a:ext cx="8866564" cy="600077"/>
          </a:xfrm>
          <a:prstGeom prst="rect">
            <a:avLst/>
          </a:prstGeom>
        </p:spPr>
        <p:txBody>
          <a:bodyPr anchor="t" rtlCol="false" tIns="0" lIns="0" bIns="0" rIns="0">
            <a:spAutoFit/>
          </a:bodyPr>
          <a:lstStyle/>
          <a:p>
            <a:pPr algn="l">
              <a:lnSpc>
                <a:spcPts val="4200"/>
              </a:lnSpc>
            </a:pPr>
            <a:r>
              <a:rPr lang="en-US" sz="5000">
                <a:solidFill>
                  <a:srgbClr val="CC1114"/>
                </a:solidFill>
                <a:latin typeface="Bebas Neue"/>
                <a:ea typeface="Bebas Neue"/>
                <a:cs typeface="Bebas Neue"/>
                <a:sym typeface="Bebas Neue"/>
              </a:rPr>
              <a:t>INTEGRANTES</a:t>
            </a:r>
          </a:p>
        </p:txBody>
      </p:sp>
      <p:sp>
        <p:nvSpPr>
          <p:cNvPr name="TextBox 11" id="11"/>
          <p:cNvSpPr txBox="true"/>
          <p:nvPr/>
        </p:nvSpPr>
        <p:spPr>
          <a:xfrm rot="0">
            <a:off x="13853871" y="9775296"/>
            <a:ext cx="4220926" cy="356103"/>
          </a:xfrm>
          <a:prstGeom prst="rect">
            <a:avLst/>
          </a:prstGeom>
        </p:spPr>
        <p:txBody>
          <a:bodyPr anchor="t" rtlCol="false" tIns="0" lIns="0" bIns="0" rIns="0">
            <a:spAutoFit/>
          </a:bodyPr>
          <a:lstStyle/>
          <a:p>
            <a:pPr algn="r">
              <a:lnSpc>
                <a:spcPts val="2520"/>
              </a:lnSpc>
            </a:pPr>
            <a:r>
              <a:rPr lang="en-US" sz="3000">
                <a:solidFill>
                  <a:srgbClr val="737373"/>
                </a:solidFill>
                <a:latin typeface="Bebas Neue"/>
                <a:ea typeface="Bebas Neue"/>
                <a:cs typeface="Bebas Neue"/>
                <a:sym typeface="Bebas Neue"/>
              </a:rPr>
              <a:t>GAMBLING4EVER</a:t>
            </a:r>
          </a:p>
        </p:txBody>
      </p:sp>
      <p:sp>
        <p:nvSpPr>
          <p:cNvPr name="Freeform 12" id="12"/>
          <p:cNvSpPr/>
          <p:nvPr/>
        </p:nvSpPr>
        <p:spPr>
          <a:xfrm flipH="false" flipV="false" rot="0">
            <a:off x="2562599" y="5143500"/>
            <a:ext cx="1430254" cy="1430254"/>
          </a:xfrm>
          <a:custGeom>
            <a:avLst/>
            <a:gdLst/>
            <a:ahLst/>
            <a:cxnLst/>
            <a:rect r="r" b="b" t="t" l="l"/>
            <a:pathLst>
              <a:path h="1430254" w="1430254">
                <a:moveTo>
                  <a:pt x="0" y="0"/>
                </a:moveTo>
                <a:lnTo>
                  <a:pt x="1430254" y="0"/>
                </a:lnTo>
                <a:lnTo>
                  <a:pt x="1430254" y="1430254"/>
                </a:lnTo>
                <a:lnTo>
                  <a:pt x="0" y="1430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562599" y="7099937"/>
            <a:ext cx="1430254" cy="1430254"/>
          </a:xfrm>
          <a:custGeom>
            <a:avLst/>
            <a:gdLst/>
            <a:ahLst/>
            <a:cxnLst/>
            <a:rect r="r" b="b" t="t" l="l"/>
            <a:pathLst>
              <a:path h="1430254" w="1430254">
                <a:moveTo>
                  <a:pt x="0" y="0"/>
                </a:moveTo>
                <a:lnTo>
                  <a:pt x="1430254" y="0"/>
                </a:lnTo>
                <a:lnTo>
                  <a:pt x="1430254" y="1430254"/>
                </a:lnTo>
                <a:lnTo>
                  <a:pt x="0" y="1430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7540665" y="5143500"/>
            <a:ext cx="1430254" cy="1430254"/>
          </a:xfrm>
          <a:custGeom>
            <a:avLst/>
            <a:gdLst/>
            <a:ahLst/>
            <a:cxnLst/>
            <a:rect r="r" b="b" t="t" l="l"/>
            <a:pathLst>
              <a:path h="1430254" w="1430254">
                <a:moveTo>
                  <a:pt x="0" y="0"/>
                </a:moveTo>
                <a:lnTo>
                  <a:pt x="1430254" y="0"/>
                </a:lnTo>
                <a:lnTo>
                  <a:pt x="1430254" y="1430254"/>
                </a:lnTo>
                <a:lnTo>
                  <a:pt x="0" y="1430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7540665" y="7099937"/>
            <a:ext cx="1430254" cy="1430254"/>
          </a:xfrm>
          <a:custGeom>
            <a:avLst/>
            <a:gdLst/>
            <a:ahLst/>
            <a:cxnLst/>
            <a:rect r="r" b="b" t="t" l="l"/>
            <a:pathLst>
              <a:path h="1430254" w="1430254">
                <a:moveTo>
                  <a:pt x="0" y="0"/>
                </a:moveTo>
                <a:lnTo>
                  <a:pt x="1430254" y="0"/>
                </a:lnTo>
                <a:lnTo>
                  <a:pt x="1430254" y="1430254"/>
                </a:lnTo>
                <a:lnTo>
                  <a:pt x="0" y="1430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4337549" y="4091279"/>
            <a:ext cx="2002929"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Bebas Neue"/>
                <a:ea typeface="Bebas Neue"/>
                <a:cs typeface="Bebas Neue"/>
                <a:sym typeface="Bebas Neue"/>
              </a:rPr>
              <a:t>SEBASTIAN ROJAS</a:t>
            </a:r>
          </a:p>
        </p:txBody>
      </p:sp>
      <p:sp>
        <p:nvSpPr>
          <p:cNvPr name="TextBox 17" id="17"/>
          <p:cNvSpPr txBox="true"/>
          <p:nvPr/>
        </p:nvSpPr>
        <p:spPr>
          <a:xfrm rot="0">
            <a:off x="4337549" y="6049879"/>
            <a:ext cx="2271266"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Bebas Neue"/>
                <a:ea typeface="Bebas Neue"/>
                <a:cs typeface="Bebas Neue"/>
                <a:sym typeface="Bebas Neue"/>
              </a:rPr>
              <a:t>MIGUEL ZARABANDA</a:t>
            </a:r>
          </a:p>
        </p:txBody>
      </p:sp>
      <p:sp>
        <p:nvSpPr>
          <p:cNvPr name="TextBox 18" id="18"/>
          <p:cNvSpPr txBox="true"/>
          <p:nvPr/>
        </p:nvSpPr>
        <p:spPr>
          <a:xfrm rot="0">
            <a:off x="4337549" y="8006316"/>
            <a:ext cx="1973312"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Bebas Neue"/>
                <a:ea typeface="Bebas Neue"/>
                <a:cs typeface="Bebas Neue"/>
                <a:sym typeface="Bebas Neue"/>
              </a:rPr>
              <a:t>SAMUEL ARANDIA</a:t>
            </a:r>
          </a:p>
        </p:txBody>
      </p:sp>
      <p:sp>
        <p:nvSpPr>
          <p:cNvPr name="TextBox 19" id="19"/>
          <p:cNvSpPr txBox="true"/>
          <p:nvPr/>
        </p:nvSpPr>
        <p:spPr>
          <a:xfrm rot="0">
            <a:off x="9313819" y="6049978"/>
            <a:ext cx="2124108" cy="523776"/>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Bebas Neue"/>
                <a:ea typeface="Bebas Neue"/>
                <a:cs typeface="Bebas Neue"/>
                <a:sym typeface="Bebas Neue"/>
              </a:rPr>
              <a:t>JOAHN HERNANDEZ</a:t>
            </a:r>
          </a:p>
        </p:txBody>
      </p:sp>
      <p:sp>
        <p:nvSpPr>
          <p:cNvPr name="TextBox 20" id="20"/>
          <p:cNvSpPr txBox="true"/>
          <p:nvPr/>
        </p:nvSpPr>
        <p:spPr>
          <a:xfrm rot="0">
            <a:off x="9313819" y="8006316"/>
            <a:ext cx="2712475" cy="523776"/>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Bebas Neue"/>
                <a:ea typeface="Bebas Neue"/>
                <a:cs typeface="Bebas Neue"/>
                <a:sym typeface="Bebas Neue"/>
              </a:rPr>
              <a:t>JUAN DAVID CASTAÑEDA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93162" y="3066092"/>
            <a:ext cx="4154816" cy="41548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78718" y="4924425"/>
            <a:ext cx="4983703" cy="599976"/>
          </a:xfrm>
          <a:prstGeom prst="rect">
            <a:avLst/>
          </a:prstGeom>
        </p:spPr>
        <p:txBody>
          <a:bodyPr anchor="t" rtlCol="false" tIns="0" lIns="0" bIns="0" rIns="0">
            <a:spAutoFit/>
          </a:bodyPr>
          <a:lstStyle/>
          <a:p>
            <a:pPr algn="ctr">
              <a:lnSpc>
                <a:spcPts val="4200"/>
              </a:lnSpc>
            </a:pPr>
            <a:r>
              <a:rPr lang="en-US" sz="5000">
                <a:solidFill>
                  <a:srgbClr val="FFFFFF"/>
                </a:solidFill>
                <a:latin typeface="Bebas Neue"/>
                <a:ea typeface="Bebas Neue"/>
                <a:cs typeface="Bebas Neue"/>
                <a:sym typeface="Bebas Neue"/>
              </a:rPr>
              <a:t>PROPOSITO</a:t>
            </a:r>
          </a:p>
        </p:txBody>
      </p:sp>
      <p:sp>
        <p:nvSpPr>
          <p:cNvPr name="TextBox 6" id="6"/>
          <p:cNvSpPr txBox="true"/>
          <p:nvPr/>
        </p:nvSpPr>
        <p:spPr>
          <a:xfrm rot="0">
            <a:off x="7049049" y="3345230"/>
            <a:ext cx="8866564" cy="3501191"/>
          </a:xfrm>
          <a:prstGeom prst="rect">
            <a:avLst/>
          </a:prstGeom>
        </p:spPr>
        <p:txBody>
          <a:bodyPr anchor="t" rtlCol="false" tIns="0" lIns="0" bIns="0" rIns="0">
            <a:spAutoFit/>
          </a:bodyPr>
          <a:lstStyle/>
          <a:p>
            <a:pPr algn="ctr">
              <a:lnSpc>
                <a:spcPts val="4680"/>
              </a:lnSpc>
            </a:pPr>
            <a:r>
              <a:rPr lang="en-US" sz="3000" spc="60">
                <a:solidFill>
                  <a:srgbClr val="FFFFFF"/>
                </a:solidFill>
                <a:latin typeface="Montserrat"/>
                <a:ea typeface="Montserrat"/>
                <a:cs typeface="Montserrat"/>
                <a:sym typeface="Montserrat"/>
              </a:rPr>
              <a:t>Segun un estudio de la universidad del Rosario, los indices de ludopatia en Colombia son muy bajos, esta problematica se debe ajustar. Por eso nosotros les traemos GAMBLING4EVER la solucion a la no ludopatia.</a:t>
            </a:r>
          </a:p>
        </p:txBody>
      </p:sp>
      <p:sp>
        <p:nvSpPr>
          <p:cNvPr name="TextBox 7" id="7"/>
          <p:cNvSpPr txBox="true"/>
          <p:nvPr/>
        </p:nvSpPr>
        <p:spPr>
          <a:xfrm rot="0">
            <a:off x="14120571" y="9775296"/>
            <a:ext cx="3954226" cy="356103"/>
          </a:xfrm>
          <a:prstGeom prst="rect">
            <a:avLst/>
          </a:prstGeom>
        </p:spPr>
        <p:txBody>
          <a:bodyPr anchor="t" rtlCol="false" tIns="0" lIns="0" bIns="0" rIns="0">
            <a:spAutoFit/>
          </a:bodyPr>
          <a:lstStyle/>
          <a:p>
            <a:pPr algn="r">
              <a:lnSpc>
                <a:spcPts val="2520"/>
              </a:lnSpc>
            </a:pPr>
            <a:r>
              <a:rPr lang="en-US" sz="3000">
                <a:solidFill>
                  <a:srgbClr val="737373"/>
                </a:solidFill>
                <a:latin typeface="Bebas Neue"/>
                <a:ea typeface="Bebas Neue"/>
                <a:cs typeface="Bebas Neue"/>
                <a:sym typeface="Bebas Neue"/>
              </a:rPr>
              <a:t>GAMBLING4EVER</a:t>
            </a:r>
          </a:p>
        </p:txBody>
      </p:sp>
      <p:grpSp>
        <p:nvGrpSpPr>
          <p:cNvPr name="Group 8" id="8"/>
          <p:cNvGrpSpPr>
            <a:grpSpLocks noChangeAspect="true"/>
          </p:cNvGrpSpPr>
          <p:nvPr/>
        </p:nvGrpSpPr>
        <p:grpSpPr>
          <a:xfrm rot="0">
            <a:off x="1010398" y="6422703"/>
            <a:ext cx="2560172" cy="2560172"/>
            <a:chOff x="0" y="0"/>
            <a:chExt cx="3331210" cy="3331210"/>
          </a:xfrm>
        </p:grpSpPr>
        <p:sp>
          <p:nvSpPr>
            <p:cNvPr name="Freeform 9" id="9"/>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2"/>
              <a:stretch>
                <a:fillRect l="0" t="-16666" r="0" b="-16666"/>
              </a:stretch>
            </a:blipFill>
          </p:spPr>
        </p:sp>
      </p:grpSp>
      <p:sp>
        <p:nvSpPr>
          <p:cNvPr name="AutoShape 10" id="10"/>
          <p:cNvSpPr/>
          <p:nvPr/>
        </p:nvSpPr>
        <p:spPr>
          <a:xfrm rot="0">
            <a:off x="65" y="1955938"/>
            <a:ext cx="5094845" cy="0"/>
          </a:xfrm>
          <a:prstGeom prst="line">
            <a:avLst/>
          </a:prstGeom>
          <a:ln cap="flat" w="66675">
            <a:solidFill>
              <a:srgbClr val="FFFFFF"/>
            </a:solidFill>
            <a:prstDash val="solid"/>
            <a:headEnd type="none" len="sm" w="sm"/>
            <a:tailEnd type="none" len="sm" w="sm"/>
          </a:ln>
        </p:spPr>
      </p:sp>
      <p:grpSp>
        <p:nvGrpSpPr>
          <p:cNvPr name="Group 11" id="11"/>
          <p:cNvGrpSpPr>
            <a:grpSpLocks noChangeAspect="true"/>
          </p:cNvGrpSpPr>
          <p:nvPr/>
        </p:nvGrpSpPr>
        <p:grpSpPr>
          <a:xfrm rot="0">
            <a:off x="3087806" y="1453138"/>
            <a:ext cx="2560172" cy="256017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2"/>
              <a:stretch>
                <a:fillRect l="0" t="-33333"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11" r="0" b="-9211"/>
            </a:stretch>
          </a:blipFill>
        </p:spPr>
      </p:sp>
      <p:grpSp>
        <p:nvGrpSpPr>
          <p:cNvPr name="Group 3" id="3"/>
          <p:cNvGrpSpPr>
            <a:grpSpLocks noChangeAspect="true"/>
          </p:cNvGrpSpPr>
          <p:nvPr/>
        </p:nvGrpSpPr>
        <p:grpSpPr>
          <a:xfrm rot="0">
            <a:off x="15727828" y="2583328"/>
            <a:ext cx="2560172" cy="256017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3"/>
              <a:stretch>
                <a:fillRect l="0" t="-33333" r="0" b="0"/>
              </a:stretch>
            </a:blipFill>
          </p:spPr>
        </p:sp>
      </p:grpSp>
      <p:grpSp>
        <p:nvGrpSpPr>
          <p:cNvPr name="Group 5" id="5"/>
          <p:cNvGrpSpPr>
            <a:grpSpLocks noChangeAspect="true"/>
          </p:cNvGrpSpPr>
          <p:nvPr/>
        </p:nvGrpSpPr>
        <p:grpSpPr>
          <a:xfrm rot="0">
            <a:off x="15727828" y="5118460"/>
            <a:ext cx="2560172" cy="2560172"/>
            <a:chOff x="0" y="0"/>
            <a:chExt cx="3331210" cy="3331210"/>
          </a:xfrm>
        </p:grpSpPr>
        <p:sp>
          <p:nvSpPr>
            <p:cNvPr name="Freeform 6" id="6"/>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3"/>
              <a:stretch>
                <a:fillRect l="0" t="-16666" r="0" b="-16666"/>
              </a:stretch>
            </a:blipFill>
          </p:spPr>
        </p:sp>
      </p:grpSp>
      <p:grpSp>
        <p:nvGrpSpPr>
          <p:cNvPr name="Group 7" id="7"/>
          <p:cNvGrpSpPr>
            <a:grpSpLocks noChangeAspect="true"/>
          </p:cNvGrpSpPr>
          <p:nvPr/>
        </p:nvGrpSpPr>
        <p:grpSpPr>
          <a:xfrm rot="0">
            <a:off x="15727828" y="7678631"/>
            <a:ext cx="2560172" cy="256017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3"/>
              <a:stretch>
                <a:fillRect l="0" t="-16666" r="0" b="-16666"/>
              </a:stretch>
            </a:blipFill>
          </p:spPr>
        </p:sp>
      </p:grpSp>
      <p:grpSp>
        <p:nvGrpSpPr>
          <p:cNvPr name="Group 9" id="9"/>
          <p:cNvGrpSpPr>
            <a:grpSpLocks noChangeAspect="true"/>
          </p:cNvGrpSpPr>
          <p:nvPr/>
        </p:nvGrpSpPr>
        <p:grpSpPr>
          <a:xfrm rot="0">
            <a:off x="15727828" y="0"/>
            <a:ext cx="2560172" cy="2560172"/>
            <a:chOff x="0" y="0"/>
            <a:chExt cx="3331210" cy="3331210"/>
          </a:xfrm>
        </p:grpSpPr>
        <p:sp>
          <p:nvSpPr>
            <p:cNvPr name="Freeform 10" id="10"/>
            <p:cNvSpPr/>
            <p:nvPr/>
          </p:nvSpPr>
          <p:spPr>
            <a:xfrm flipH="false" flipV="false" rot="0">
              <a:off x="0" y="0"/>
              <a:ext cx="3331210" cy="3331210"/>
            </a:xfrm>
            <a:custGeom>
              <a:avLst/>
              <a:gdLst/>
              <a:ahLst/>
              <a:cxnLst/>
              <a:rect r="r" b="b" t="t" l="l"/>
              <a:pathLst>
                <a:path h="3331210" w="3331210">
                  <a:moveTo>
                    <a:pt x="0" y="0"/>
                  </a:moveTo>
                  <a:lnTo>
                    <a:pt x="3331210" y="0"/>
                  </a:lnTo>
                  <a:cubicBezTo>
                    <a:pt x="3331210" y="1840230"/>
                    <a:pt x="1840230" y="3331210"/>
                    <a:pt x="0" y="3331210"/>
                  </a:cubicBezTo>
                  <a:lnTo>
                    <a:pt x="0" y="0"/>
                  </a:lnTo>
                  <a:close/>
                </a:path>
              </a:pathLst>
            </a:custGeom>
            <a:blipFill>
              <a:blip r:embed="rId3"/>
              <a:stretch>
                <a:fillRect l="0" t="-16666" r="0" b="-16666"/>
              </a:stretch>
            </a:blipFill>
          </p:spPr>
        </p:sp>
      </p:grpSp>
      <p:sp>
        <p:nvSpPr>
          <p:cNvPr name="TextBox 11" id="11"/>
          <p:cNvSpPr txBox="true"/>
          <p:nvPr/>
        </p:nvSpPr>
        <p:spPr>
          <a:xfrm rot="0">
            <a:off x="4909297" y="613426"/>
            <a:ext cx="4687187" cy="832354"/>
          </a:xfrm>
          <a:prstGeom prst="rect">
            <a:avLst/>
          </a:prstGeom>
        </p:spPr>
        <p:txBody>
          <a:bodyPr anchor="t" rtlCol="false" tIns="0" lIns="0" bIns="0" rIns="0">
            <a:spAutoFit/>
          </a:bodyPr>
          <a:lstStyle/>
          <a:p>
            <a:pPr algn="l">
              <a:lnSpc>
                <a:spcPts val="7019"/>
              </a:lnSpc>
            </a:pPr>
            <a:r>
              <a:rPr lang="en-US" b="true" sz="4499" spc="89">
                <a:solidFill>
                  <a:srgbClr val="000000"/>
                </a:solidFill>
                <a:latin typeface="Montserrat Bold"/>
                <a:ea typeface="Montserrat Bold"/>
                <a:cs typeface="Montserrat Bold"/>
                <a:sym typeface="Montserrat Bold"/>
              </a:rPr>
              <a:t>TECNOLOGIAS</a:t>
            </a:r>
          </a:p>
        </p:txBody>
      </p:sp>
      <p:sp>
        <p:nvSpPr>
          <p:cNvPr name="TextBox 12" id="12"/>
          <p:cNvSpPr txBox="true"/>
          <p:nvPr/>
        </p:nvSpPr>
        <p:spPr>
          <a:xfrm rot="0">
            <a:off x="14120571" y="9775296"/>
            <a:ext cx="3954226" cy="356103"/>
          </a:xfrm>
          <a:prstGeom prst="rect">
            <a:avLst/>
          </a:prstGeom>
        </p:spPr>
        <p:txBody>
          <a:bodyPr anchor="t" rtlCol="false" tIns="0" lIns="0" bIns="0" rIns="0">
            <a:spAutoFit/>
          </a:bodyPr>
          <a:lstStyle/>
          <a:p>
            <a:pPr algn="r">
              <a:lnSpc>
                <a:spcPts val="2520"/>
              </a:lnSpc>
            </a:pPr>
            <a:r>
              <a:rPr lang="en-US" sz="3000">
                <a:solidFill>
                  <a:srgbClr val="000000"/>
                </a:solidFill>
                <a:latin typeface="Bebas Neue"/>
                <a:ea typeface="Bebas Neue"/>
                <a:cs typeface="Bebas Neue"/>
                <a:sym typeface="Bebas Neue"/>
              </a:rPr>
              <a:t>GAMBLING4EVER</a:t>
            </a:r>
          </a:p>
        </p:txBody>
      </p:sp>
      <p:grpSp>
        <p:nvGrpSpPr>
          <p:cNvPr name="Group 13" id="13"/>
          <p:cNvGrpSpPr/>
          <p:nvPr/>
        </p:nvGrpSpPr>
        <p:grpSpPr>
          <a:xfrm rot="0">
            <a:off x="2642397" y="2986208"/>
            <a:ext cx="776147" cy="77614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2651922" y="4710273"/>
            <a:ext cx="776147" cy="77614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2642397" y="6524645"/>
            <a:ext cx="776147" cy="77614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7293057" y="2986208"/>
            <a:ext cx="776147" cy="77614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7293057" y="4710273"/>
            <a:ext cx="776147" cy="77614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7293057" y="6524645"/>
            <a:ext cx="776147" cy="77614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1" id="31"/>
          <p:cNvSpPr txBox="true"/>
          <p:nvPr/>
        </p:nvSpPr>
        <p:spPr>
          <a:xfrm rot="0">
            <a:off x="3589994" y="4826884"/>
            <a:ext cx="755055"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Extra Bold"/>
                <a:ea typeface="Open Sans Extra Bold"/>
                <a:cs typeface="Open Sans Extra Bold"/>
                <a:sym typeface="Open Sans Extra Bold"/>
              </a:rPr>
              <a:t>JWT</a:t>
            </a:r>
          </a:p>
        </p:txBody>
      </p:sp>
      <p:sp>
        <p:nvSpPr>
          <p:cNvPr name="TextBox 32" id="32"/>
          <p:cNvSpPr txBox="true"/>
          <p:nvPr/>
        </p:nvSpPr>
        <p:spPr>
          <a:xfrm rot="0">
            <a:off x="3589994" y="3102818"/>
            <a:ext cx="2612595"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Extra Bold"/>
                <a:ea typeface="Open Sans Extra Bold"/>
                <a:cs typeface="Open Sans Extra Bold"/>
                <a:sym typeface="Open Sans Extra Bold"/>
              </a:rPr>
              <a:t>SQLALCHEMY</a:t>
            </a:r>
          </a:p>
        </p:txBody>
      </p:sp>
      <p:sp>
        <p:nvSpPr>
          <p:cNvPr name="TextBox 33" id="33"/>
          <p:cNvSpPr txBox="true"/>
          <p:nvPr/>
        </p:nvSpPr>
        <p:spPr>
          <a:xfrm rot="0">
            <a:off x="3529222" y="6641256"/>
            <a:ext cx="1631652"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Extra Bold"/>
                <a:ea typeface="Open Sans Extra Bold"/>
                <a:cs typeface="Open Sans Extra Bold"/>
                <a:sym typeface="Open Sans Extra Bold"/>
              </a:rPr>
              <a:t>PYTHON</a:t>
            </a:r>
          </a:p>
        </p:txBody>
      </p:sp>
      <p:sp>
        <p:nvSpPr>
          <p:cNvPr name="TextBox 34" id="34"/>
          <p:cNvSpPr txBox="true"/>
          <p:nvPr/>
        </p:nvSpPr>
        <p:spPr>
          <a:xfrm rot="0">
            <a:off x="8231642" y="6649412"/>
            <a:ext cx="4735711"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Extra Bold"/>
                <a:ea typeface="Open Sans Extra Bold"/>
                <a:cs typeface="Open Sans Extra Bold"/>
                <a:sym typeface="Open Sans Extra Bold"/>
              </a:rPr>
              <a:t>HTML, CSS Y JAVASCRIPT</a:t>
            </a:r>
          </a:p>
        </p:txBody>
      </p:sp>
      <p:sp>
        <p:nvSpPr>
          <p:cNvPr name="TextBox 35" id="35"/>
          <p:cNvSpPr txBox="true"/>
          <p:nvPr/>
        </p:nvSpPr>
        <p:spPr>
          <a:xfrm rot="0">
            <a:off x="8240655" y="3102818"/>
            <a:ext cx="1042458"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Extra Bold"/>
                <a:ea typeface="Open Sans Extra Bold"/>
                <a:cs typeface="Open Sans Extra Bold"/>
                <a:sym typeface="Open Sans Extra Bold"/>
              </a:rPr>
              <a:t>OLAP</a:t>
            </a:r>
          </a:p>
        </p:txBody>
      </p:sp>
      <p:sp>
        <p:nvSpPr>
          <p:cNvPr name="TextBox 36" id="36"/>
          <p:cNvSpPr txBox="true"/>
          <p:nvPr/>
        </p:nvSpPr>
        <p:spPr>
          <a:xfrm rot="0">
            <a:off x="8231642" y="4826884"/>
            <a:ext cx="2482949"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Extra Bold"/>
                <a:ea typeface="Open Sans Extra Bold"/>
                <a:cs typeface="Open Sans Extra Bold"/>
                <a:sym typeface="Open Sans Extra Bold"/>
              </a:rPr>
              <a:t>POSTGRESQL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6747">
            <a:off x="9206123" y="9050207"/>
            <a:ext cx="9119981" cy="0"/>
          </a:xfrm>
          <a:prstGeom prst="line">
            <a:avLst/>
          </a:prstGeom>
          <a:ln cap="flat" w="66675">
            <a:solidFill>
              <a:srgbClr val="B3070B"/>
            </a:solidFill>
            <a:prstDash val="solid"/>
            <a:headEnd type="none" len="sm" w="sm"/>
            <a:tailEnd type="none" len="sm" w="sm"/>
          </a:ln>
        </p:spPr>
      </p:sp>
      <p:grpSp>
        <p:nvGrpSpPr>
          <p:cNvPr name="Group 3" id="3"/>
          <p:cNvGrpSpPr/>
          <p:nvPr/>
        </p:nvGrpSpPr>
        <p:grpSpPr>
          <a:xfrm rot="0">
            <a:off x="746503" y="1369684"/>
            <a:ext cx="1172803" cy="117280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0">
            <a:off x="0" y="7774457"/>
            <a:ext cx="2512543" cy="2512543"/>
            <a:chOff x="0" y="0"/>
            <a:chExt cx="3331210" cy="3331210"/>
          </a:xfrm>
        </p:grpSpPr>
        <p:sp>
          <p:nvSpPr>
            <p:cNvPr name="Freeform 7" id="7"/>
            <p:cNvSpPr/>
            <p:nvPr/>
          </p:nvSpPr>
          <p:spPr>
            <a:xfrm flipH="false" flipV="false" rot="0">
              <a:off x="0" y="0"/>
              <a:ext cx="3331210" cy="3331210"/>
            </a:xfrm>
            <a:custGeom>
              <a:avLst/>
              <a:gdLst/>
              <a:ahLst/>
              <a:cxnLst/>
              <a:rect r="r" b="b" t="t" l="l"/>
              <a:pathLst>
                <a:path h="3331210" w="3331210">
                  <a:moveTo>
                    <a:pt x="0" y="0"/>
                  </a:moveTo>
                  <a:lnTo>
                    <a:pt x="3331210" y="0"/>
                  </a:lnTo>
                  <a:cubicBezTo>
                    <a:pt x="3331210" y="1840230"/>
                    <a:pt x="1840230" y="3331210"/>
                    <a:pt x="0" y="3331210"/>
                  </a:cubicBezTo>
                  <a:lnTo>
                    <a:pt x="0" y="0"/>
                  </a:lnTo>
                  <a:close/>
                </a:path>
              </a:pathLst>
            </a:custGeom>
            <a:blipFill>
              <a:blip r:embed="rId2"/>
              <a:stretch>
                <a:fillRect l="0" t="-16666" r="0" b="-16666"/>
              </a:stretch>
            </a:blipFill>
          </p:spPr>
        </p:sp>
      </p:grpSp>
      <p:sp>
        <p:nvSpPr>
          <p:cNvPr name="Freeform 8" id="8"/>
          <p:cNvSpPr/>
          <p:nvPr/>
        </p:nvSpPr>
        <p:spPr>
          <a:xfrm flipH="false" flipV="false" rot="0">
            <a:off x="5156302" y="2536159"/>
            <a:ext cx="7975395" cy="5214681"/>
          </a:xfrm>
          <a:custGeom>
            <a:avLst/>
            <a:gdLst/>
            <a:ahLst/>
            <a:cxnLst/>
            <a:rect r="r" b="b" t="t" l="l"/>
            <a:pathLst>
              <a:path h="5214681" w="7975395">
                <a:moveTo>
                  <a:pt x="0" y="0"/>
                </a:moveTo>
                <a:lnTo>
                  <a:pt x="7975396" y="0"/>
                </a:lnTo>
                <a:lnTo>
                  <a:pt x="7975396" y="5214682"/>
                </a:lnTo>
                <a:lnTo>
                  <a:pt x="0" y="5214682"/>
                </a:lnTo>
                <a:lnTo>
                  <a:pt x="0" y="0"/>
                </a:lnTo>
                <a:close/>
              </a:path>
            </a:pathLst>
          </a:custGeom>
          <a:blipFill>
            <a:blip r:embed="rId3"/>
            <a:stretch>
              <a:fillRect l="0" t="0" r="0" b="0"/>
            </a:stretch>
          </a:blipFill>
        </p:spPr>
      </p:sp>
      <p:sp>
        <p:nvSpPr>
          <p:cNvPr name="TextBox 9" id="9"/>
          <p:cNvSpPr txBox="true"/>
          <p:nvPr/>
        </p:nvSpPr>
        <p:spPr>
          <a:xfrm rot="0">
            <a:off x="2479235" y="1737011"/>
            <a:ext cx="13329529" cy="599976"/>
          </a:xfrm>
          <a:prstGeom prst="rect">
            <a:avLst/>
          </a:prstGeom>
        </p:spPr>
        <p:txBody>
          <a:bodyPr anchor="t" rtlCol="false" tIns="0" lIns="0" bIns="0" rIns="0">
            <a:spAutoFit/>
          </a:bodyPr>
          <a:lstStyle/>
          <a:p>
            <a:pPr algn="l">
              <a:lnSpc>
                <a:spcPts val="4200"/>
              </a:lnSpc>
            </a:pPr>
            <a:r>
              <a:rPr lang="en-US" sz="5000">
                <a:solidFill>
                  <a:srgbClr val="000000"/>
                </a:solidFill>
                <a:latin typeface="Bebas Neue"/>
                <a:ea typeface="Bebas Neue"/>
                <a:cs typeface="Bebas Neue"/>
                <a:sym typeface="Bebas Neue"/>
              </a:rPr>
              <a:t>DIAGRAMA E-R</a:t>
            </a:r>
          </a:p>
        </p:txBody>
      </p:sp>
      <p:sp>
        <p:nvSpPr>
          <p:cNvPr name="TextBox 10" id="10"/>
          <p:cNvSpPr txBox="true"/>
          <p:nvPr/>
        </p:nvSpPr>
        <p:spPr>
          <a:xfrm rot="0">
            <a:off x="13930071" y="9775296"/>
            <a:ext cx="4144726" cy="356103"/>
          </a:xfrm>
          <a:prstGeom prst="rect">
            <a:avLst/>
          </a:prstGeom>
        </p:spPr>
        <p:txBody>
          <a:bodyPr anchor="t" rtlCol="false" tIns="0" lIns="0" bIns="0" rIns="0">
            <a:spAutoFit/>
          </a:bodyPr>
          <a:lstStyle/>
          <a:p>
            <a:pPr algn="r">
              <a:lnSpc>
                <a:spcPts val="2520"/>
              </a:lnSpc>
            </a:pPr>
            <a:r>
              <a:rPr lang="en-US" sz="3000">
                <a:solidFill>
                  <a:srgbClr val="737373"/>
                </a:solidFill>
                <a:latin typeface="Bebas Neue"/>
                <a:ea typeface="Bebas Neue"/>
                <a:cs typeface="Bebas Neue"/>
                <a:sym typeface="Bebas Neue"/>
              </a:rPr>
              <a:t>gambling4ever</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683396" y="1682896"/>
            <a:ext cx="6921207" cy="692120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rot="-5401591">
            <a:off x="3998118" y="5138738"/>
            <a:ext cx="10287001" cy="0"/>
          </a:xfrm>
          <a:prstGeom prst="line">
            <a:avLst/>
          </a:prstGeom>
          <a:ln cap="flat" w="9525">
            <a:solidFill>
              <a:srgbClr val="B3070B"/>
            </a:solidFill>
            <a:prstDash val="solid"/>
            <a:headEnd type="none" len="sm" w="sm"/>
            <a:tailEnd type="none" len="sm" w="sm"/>
          </a:ln>
        </p:spPr>
      </p:sp>
      <p:sp>
        <p:nvSpPr>
          <p:cNvPr name="AutoShape 6" id="6"/>
          <p:cNvSpPr/>
          <p:nvPr/>
        </p:nvSpPr>
        <p:spPr>
          <a:xfrm rot="-6747">
            <a:off x="-1329635" y="5138738"/>
            <a:ext cx="9119981" cy="0"/>
          </a:xfrm>
          <a:prstGeom prst="line">
            <a:avLst/>
          </a:prstGeom>
          <a:ln cap="flat" w="9525">
            <a:solidFill>
              <a:srgbClr val="B3070B"/>
            </a:solidFill>
            <a:prstDash val="solid"/>
            <a:headEnd type="none" len="sm" w="sm"/>
            <a:tailEnd type="none" len="sm" w="sm"/>
          </a:ln>
        </p:spPr>
      </p:sp>
      <p:sp>
        <p:nvSpPr>
          <p:cNvPr name="AutoShape 7" id="7"/>
          <p:cNvSpPr/>
          <p:nvPr/>
        </p:nvSpPr>
        <p:spPr>
          <a:xfrm rot="-6747">
            <a:off x="10105797" y="5138738"/>
            <a:ext cx="9119981" cy="0"/>
          </a:xfrm>
          <a:prstGeom prst="line">
            <a:avLst/>
          </a:prstGeom>
          <a:ln cap="flat" w="9525">
            <a:solidFill>
              <a:srgbClr val="B3070B"/>
            </a:solidFill>
            <a:prstDash val="solid"/>
            <a:headEnd type="none" len="sm" w="sm"/>
            <a:tailEnd type="none" len="sm" w="sm"/>
          </a:ln>
        </p:spPr>
      </p:sp>
      <p:grpSp>
        <p:nvGrpSpPr>
          <p:cNvPr name="Group 8" id="8"/>
          <p:cNvGrpSpPr/>
          <p:nvPr/>
        </p:nvGrpSpPr>
        <p:grpSpPr>
          <a:xfrm rot="0">
            <a:off x="7667081" y="3666581"/>
            <a:ext cx="2953837" cy="29538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7066592" y="4924425"/>
            <a:ext cx="4154816" cy="600075"/>
          </a:xfrm>
          <a:prstGeom prst="rect">
            <a:avLst/>
          </a:prstGeom>
        </p:spPr>
        <p:txBody>
          <a:bodyPr anchor="t" rtlCol="false" tIns="0" lIns="0" bIns="0" rIns="0">
            <a:spAutoFit/>
          </a:bodyPr>
          <a:lstStyle/>
          <a:p>
            <a:pPr algn="ctr">
              <a:lnSpc>
                <a:spcPts val="4200"/>
              </a:lnSpc>
            </a:pPr>
            <a:r>
              <a:rPr lang="en-US" sz="5000">
                <a:solidFill>
                  <a:srgbClr val="FFFFFF"/>
                </a:solidFill>
                <a:latin typeface="Bebas Neue"/>
                <a:ea typeface="Bebas Neue"/>
                <a:cs typeface="Bebas Neue"/>
                <a:sym typeface="Bebas Neue"/>
              </a:rPr>
              <a:t>ventas</a:t>
            </a:r>
          </a:p>
        </p:txBody>
      </p:sp>
      <p:sp>
        <p:nvSpPr>
          <p:cNvPr name="TextBox 12" id="12"/>
          <p:cNvSpPr txBox="true"/>
          <p:nvPr/>
        </p:nvSpPr>
        <p:spPr>
          <a:xfrm rot="0">
            <a:off x="598004" y="952500"/>
            <a:ext cx="5264702" cy="2390775"/>
          </a:xfrm>
          <a:prstGeom prst="rect">
            <a:avLst/>
          </a:prstGeom>
        </p:spPr>
        <p:txBody>
          <a:bodyPr anchor="t" rtlCol="false" tIns="0" lIns="0" bIns="0" rIns="0">
            <a:spAutoFit/>
          </a:bodyPr>
          <a:lstStyle/>
          <a:p>
            <a:pPr algn="just">
              <a:lnSpc>
                <a:spcPts val="3899"/>
              </a:lnSpc>
            </a:pPr>
            <a:r>
              <a:rPr lang="en-US" sz="2499" spc="49">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a:t>
            </a:r>
          </a:p>
        </p:txBody>
      </p:sp>
      <p:sp>
        <p:nvSpPr>
          <p:cNvPr name="TextBox 13" id="13"/>
          <p:cNvSpPr txBox="true"/>
          <p:nvPr/>
        </p:nvSpPr>
        <p:spPr>
          <a:xfrm rot="0">
            <a:off x="13682421" y="9775296"/>
            <a:ext cx="4392376" cy="356235"/>
          </a:xfrm>
          <a:prstGeom prst="rect">
            <a:avLst/>
          </a:prstGeom>
        </p:spPr>
        <p:txBody>
          <a:bodyPr anchor="t" rtlCol="false" tIns="0" lIns="0" bIns="0" rIns="0">
            <a:spAutoFit/>
          </a:bodyPr>
          <a:lstStyle/>
          <a:p>
            <a:pPr algn="r">
              <a:lnSpc>
                <a:spcPts val="2520"/>
              </a:lnSpc>
            </a:pPr>
            <a:r>
              <a:rPr lang="en-US" sz="3000">
                <a:solidFill>
                  <a:srgbClr val="737373"/>
                </a:solidFill>
                <a:latin typeface="Bebas Neue"/>
                <a:ea typeface="Bebas Neue"/>
                <a:cs typeface="Bebas Neue"/>
                <a:sym typeface="Bebas Neue"/>
              </a:rPr>
              <a:t>Proyecto|07</a:t>
            </a:r>
          </a:p>
        </p:txBody>
      </p:sp>
      <p:sp>
        <p:nvSpPr>
          <p:cNvPr name="TextBox 14" id="14"/>
          <p:cNvSpPr txBox="true"/>
          <p:nvPr/>
        </p:nvSpPr>
        <p:spPr>
          <a:xfrm rot="0">
            <a:off x="598004" y="6867525"/>
            <a:ext cx="5264702" cy="2390775"/>
          </a:xfrm>
          <a:prstGeom prst="rect">
            <a:avLst/>
          </a:prstGeom>
        </p:spPr>
        <p:txBody>
          <a:bodyPr anchor="t" rtlCol="false" tIns="0" lIns="0" bIns="0" rIns="0">
            <a:spAutoFit/>
          </a:bodyPr>
          <a:lstStyle/>
          <a:p>
            <a:pPr algn="just">
              <a:lnSpc>
                <a:spcPts val="3899"/>
              </a:lnSpc>
            </a:pPr>
            <a:r>
              <a:rPr lang="en-US" sz="2499" spc="49">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a:t>
            </a:r>
          </a:p>
        </p:txBody>
      </p:sp>
      <p:sp>
        <p:nvSpPr>
          <p:cNvPr name="TextBox 15" id="15"/>
          <p:cNvSpPr txBox="true"/>
          <p:nvPr/>
        </p:nvSpPr>
        <p:spPr>
          <a:xfrm rot="0">
            <a:off x="12421558" y="1104900"/>
            <a:ext cx="5264702" cy="2390775"/>
          </a:xfrm>
          <a:prstGeom prst="rect">
            <a:avLst/>
          </a:prstGeom>
        </p:spPr>
        <p:txBody>
          <a:bodyPr anchor="t" rtlCol="false" tIns="0" lIns="0" bIns="0" rIns="0">
            <a:spAutoFit/>
          </a:bodyPr>
          <a:lstStyle/>
          <a:p>
            <a:pPr algn="just">
              <a:lnSpc>
                <a:spcPts val="3899"/>
              </a:lnSpc>
            </a:pPr>
            <a:r>
              <a:rPr lang="en-US" sz="2499" spc="49">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a:t>
            </a:r>
          </a:p>
        </p:txBody>
      </p:sp>
      <p:sp>
        <p:nvSpPr>
          <p:cNvPr name="TextBox 16" id="16"/>
          <p:cNvSpPr txBox="true"/>
          <p:nvPr/>
        </p:nvSpPr>
        <p:spPr>
          <a:xfrm rot="0">
            <a:off x="12421558" y="6867525"/>
            <a:ext cx="5264702" cy="2390775"/>
          </a:xfrm>
          <a:prstGeom prst="rect">
            <a:avLst/>
          </a:prstGeom>
        </p:spPr>
        <p:txBody>
          <a:bodyPr anchor="t" rtlCol="false" tIns="0" lIns="0" bIns="0" rIns="0">
            <a:spAutoFit/>
          </a:bodyPr>
          <a:lstStyle/>
          <a:p>
            <a:pPr algn="just">
              <a:lnSpc>
                <a:spcPts val="3899"/>
              </a:lnSpc>
            </a:pPr>
            <a:r>
              <a:rPr lang="en-US" sz="2499" spc="49">
                <a:solidFill>
                  <a:srgbClr val="FFFFFF"/>
                </a:solidFill>
                <a:latin typeface="Montserrat"/>
                <a:ea typeface="Montserrat"/>
                <a:cs typeface="Montserrat"/>
                <a:sym typeface="Montserrat"/>
              </a:rPr>
              <a:t>Lorem ipsum dolor sit amet, consectetur adipiscing elit, sed do eiusmod tempor incididunt ut labore et dolore magna aliqua. Ut enim ad minim.</a:t>
            </a:r>
          </a:p>
        </p:txBody>
      </p:sp>
      <p:sp>
        <p:nvSpPr>
          <p:cNvPr name="TextBox 17" id="17"/>
          <p:cNvSpPr txBox="true"/>
          <p:nvPr/>
        </p:nvSpPr>
        <p:spPr>
          <a:xfrm rot="0">
            <a:off x="10105740" y="3138896"/>
            <a:ext cx="1792357" cy="356235"/>
          </a:xfrm>
          <a:prstGeom prst="rect">
            <a:avLst/>
          </a:prstGeom>
        </p:spPr>
        <p:txBody>
          <a:bodyPr anchor="t" rtlCol="false" tIns="0" lIns="0" bIns="0" rIns="0">
            <a:spAutoFit/>
          </a:bodyPr>
          <a:lstStyle/>
          <a:p>
            <a:pPr algn="ctr">
              <a:lnSpc>
                <a:spcPts val="2520"/>
              </a:lnSpc>
            </a:pPr>
            <a:r>
              <a:rPr lang="en-US" sz="3000">
                <a:solidFill>
                  <a:srgbClr val="000000"/>
                </a:solidFill>
                <a:latin typeface="Bebas Neue"/>
                <a:ea typeface="Bebas Neue"/>
                <a:cs typeface="Bebas Neue"/>
                <a:sym typeface="Bebas Neue"/>
              </a:rPr>
              <a:t>trabajo</a:t>
            </a:r>
          </a:p>
        </p:txBody>
      </p:sp>
      <p:sp>
        <p:nvSpPr>
          <p:cNvPr name="TextBox 18" id="18"/>
          <p:cNvSpPr txBox="true"/>
          <p:nvPr/>
        </p:nvSpPr>
        <p:spPr>
          <a:xfrm rot="0">
            <a:off x="10105740" y="6887119"/>
            <a:ext cx="1792357" cy="356235"/>
          </a:xfrm>
          <a:prstGeom prst="rect">
            <a:avLst/>
          </a:prstGeom>
        </p:spPr>
        <p:txBody>
          <a:bodyPr anchor="t" rtlCol="false" tIns="0" lIns="0" bIns="0" rIns="0">
            <a:spAutoFit/>
          </a:bodyPr>
          <a:lstStyle/>
          <a:p>
            <a:pPr algn="ctr">
              <a:lnSpc>
                <a:spcPts val="2520"/>
              </a:lnSpc>
            </a:pPr>
            <a:r>
              <a:rPr lang="en-US" sz="3000">
                <a:solidFill>
                  <a:srgbClr val="000000"/>
                </a:solidFill>
                <a:latin typeface="Bebas Neue"/>
                <a:ea typeface="Bebas Neue"/>
                <a:cs typeface="Bebas Neue"/>
                <a:sym typeface="Bebas Neue"/>
              </a:rPr>
              <a:t>distribución</a:t>
            </a:r>
          </a:p>
        </p:txBody>
      </p:sp>
      <p:sp>
        <p:nvSpPr>
          <p:cNvPr name="TextBox 19" id="19"/>
          <p:cNvSpPr txBox="true"/>
          <p:nvPr/>
        </p:nvSpPr>
        <p:spPr>
          <a:xfrm rot="0">
            <a:off x="6406468" y="3138624"/>
            <a:ext cx="1792357" cy="356235"/>
          </a:xfrm>
          <a:prstGeom prst="rect">
            <a:avLst/>
          </a:prstGeom>
        </p:spPr>
        <p:txBody>
          <a:bodyPr anchor="t" rtlCol="false" tIns="0" lIns="0" bIns="0" rIns="0">
            <a:spAutoFit/>
          </a:bodyPr>
          <a:lstStyle/>
          <a:p>
            <a:pPr algn="ctr">
              <a:lnSpc>
                <a:spcPts val="2520"/>
              </a:lnSpc>
            </a:pPr>
            <a:r>
              <a:rPr lang="en-US" sz="3000">
                <a:solidFill>
                  <a:srgbClr val="000000"/>
                </a:solidFill>
                <a:latin typeface="Bebas Neue"/>
                <a:ea typeface="Bebas Neue"/>
                <a:cs typeface="Bebas Neue"/>
                <a:sym typeface="Bebas Neue"/>
              </a:rPr>
              <a:t>equipo</a:t>
            </a:r>
          </a:p>
        </p:txBody>
      </p:sp>
      <p:sp>
        <p:nvSpPr>
          <p:cNvPr name="TextBox 20" id="20"/>
          <p:cNvSpPr txBox="true"/>
          <p:nvPr/>
        </p:nvSpPr>
        <p:spPr>
          <a:xfrm rot="0">
            <a:off x="6406468" y="6886847"/>
            <a:ext cx="1792357" cy="356235"/>
          </a:xfrm>
          <a:prstGeom prst="rect">
            <a:avLst/>
          </a:prstGeom>
        </p:spPr>
        <p:txBody>
          <a:bodyPr anchor="t" rtlCol="false" tIns="0" lIns="0" bIns="0" rIns="0">
            <a:spAutoFit/>
          </a:bodyPr>
          <a:lstStyle/>
          <a:p>
            <a:pPr algn="ctr">
              <a:lnSpc>
                <a:spcPts val="2520"/>
              </a:lnSpc>
            </a:pPr>
            <a:r>
              <a:rPr lang="en-US" sz="3000">
                <a:solidFill>
                  <a:srgbClr val="000000"/>
                </a:solidFill>
                <a:latin typeface="Bebas Neue"/>
                <a:ea typeface="Bebas Neue"/>
                <a:cs typeface="Bebas Neue"/>
                <a:sym typeface="Bebas Neue"/>
              </a:rPr>
              <a:t>mercado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192041" y="2142303"/>
            <a:ext cx="7749485" cy="2876550"/>
          </a:xfrm>
          <a:prstGeom prst="rect">
            <a:avLst/>
          </a:prstGeom>
        </p:spPr>
        <p:txBody>
          <a:bodyPr anchor="t" rtlCol="false" tIns="0" lIns="0" bIns="0" rIns="0">
            <a:spAutoFit/>
          </a:bodyPr>
          <a:lstStyle/>
          <a:p>
            <a:pPr algn="just">
              <a:lnSpc>
                <a:spcPts val="3899"/>
              </a:lnSpc>
            </a:pPr>
            <a:r>
              <a:rPr lang="en-US" sz="2499" spc="49">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a:t>
            </a:r>
          </a:p>
        </p:txBody>
      </p:sp>
      <p:sp>
        <p:nvSpPr>
          <p:cNvPr name="TextBox 3" id="3"/>
          <p:cNvSpPr txBox="true"/>
          <p:nvPr/>
        </p:nvSpPr>
        <p:spPr>
          <a:xfrm rot="0">
            <a:off x="1028700" y="1737009"/>
            <a:ext cx="8110537" cy="600077"/>
          </a:xfrm>
          <a:prstGeom prst="rect">
            <a:avLst/>
          </a:prstGeom>
        </p:spPr>
        <p:txBody>
          <a:bodyPr anchor="t" rtlCol="false" tIns="0" lIns="0" bIns="0" rIns="0">
            <a:spAutoFit/>
          </a:bodyPr>
          <a:lstStyle/>
          <a:p>
            <a:pPr algn="l">
              <a:lnSpc>
                <a:spcPts val="4200"/>
              </a:lnSpc>
            </a:pPr>
            <a:r>
              <a:rPr lang="en-US" sz="5000">
                <a:solidFill>
                  <a:srgbClr val="CC1114"/>
                </a:solidFill>
                <a:latin typeface="Bebas Neue"/>
                <a:ea typeface="Bebas Neue"/>
                <a:cs typeface="Bebas Neue"/>
                <a:sym typeface="Bebas Neue"/>
              </a:rPr>
              <a:t>objetivos</a:t>
            </a:r>
          </a:p>
        </p:txBody>
      </p:sp>
      <p:sp>
        <p:nvSpPr>
          <p:cNvPr name="TextBox 4" id="4"/>
          <p:cNvSpPr txBox="true"/>
          <p:nvPr/>
        </p:nvSpPr>
        <p:spPr>
          <a:xfrm rot="0">
            <a:off x="8195693" y="5428276"/>
            <a:ext cx="4761296" cy="567690"/>
          </a:xfrm>
          <a:prstGeom prst="rect">
            <a:avLst/>
          </a:prstGeom>
        </p:spPr>
        <p:txBody>
          <a:bodyPr anchor="t" rtlCol="false" tIns="0" lIns="0" bIns="0" rIns="0">
            <a:spAutoFit/>
          </a:bodyPr>
          <a:lstStyle/>
          <a:p>
            <a:pPr algn="l">
              <a:lnSpc>
                <a:spcPts val="4680"/>
              </a:lnSpc>
            </a:pPr>
            <a:r>
              <a:rPr lang="en-US" b="true" sz="3000" spc="60">
                <a:solidFill>
                  <a:srgbClr val="CC1114"/>
                </a:solidFill>
                <a:latin typeface="Bebas Neue Bold"/>
                <a:ea typeface="Bebas Neue Bold"/>
                <a:cs typeface="Bebas Neue Bold"/>
                <a:sym typeface="Bebas Neue Bold"/>
              </a:rPr>
              <a:t>Específicos</a:t>
            </a:r>
          </a:p>
        </p:txBody>
      </p:sp>
      <p:sp>
        <p:nvSpPr>
          <p:cNvPr name="TextBox 5" id="5"/>
          <p:cNvSpPr txBox="true"/>
          <p:nvPr/>
        </p:nvSpPr>
        <p:spPr>
          <a:xfrm rot="0">
            <a:off x="8195693" y="6100270"/>
            <a:ext cx="7749485" cy="2876550"/>
          </a:xfrm>
          <a:prstGeom prst="rect">
            <a:avLst/>
          </a:prstGeom>
        </p:spPr>
        <p:txBody>
          <a:bodyPr anchor="t" rtlCol="false" tIns="0" lIns="0" bIns="0" rIns="0">
            <a:spAutoFit/>
          </a:bodyPr>
          <a:lstStyle/>
          <a:p>
            <a:pPr algn="just">
              <a:lnSpc>
                <a:spcPts val="3899"/>
              </a:lnSpc>
            </a:pPr>
            <a:r>
              <a:rPr lang="en-US" sz="2499" spc="49">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a:t>
            </a:r>
          </a:p>
        </p:txBody>
      </p:sp>
      <p:sp>
        <p:nvSpPr>
          <p:cNvPr name="TextBox 6" id="6"/>
          <p:cNvSpPr txBox="true"/>
          <p:nvPr/>
        </p:nvSpPr>
        <p:spPr>
          <a:xfrm rot="0">
            <a:off x="8192041" y="1470309"/>
            <a:ext cx="4761296" cy="567690"/>
          </a:xfrm>
          <a:prstGeom prst="rect">
            <a:avLst/>
          </a:prstGeom>
        </p:spPr>
        <p:txBody>
          <a:bodyPr anchor="t" rtlCol="false" tIns="0" lIns="0" bIns="0" rIns="0">
            <a:spAutoFit/>
          </a:bodyPr>
          <a:lstStyle/>
          <a:p>
            <a:pPr algn="l">
              <a:lnSpc>
                <a:spcPts val="4680"/>
              </a:lnSpc>
            </a:pPr>
            <a:r>
              <a:rPr lang="en-US" b="true" sz="3000" spc="60">
                <a:solidFill>
                  <a:srgbClr val="CC1114"/>
                </a:solidFill>
                <a:latin typeface="Bebas Neue Bold"/>
                <a:ea typeface="Bebas Neue Bold"/>
                <a:cs typeface="Bebas Neue Bold"/>
                <a:sym typeface="Bebas Neue Bold"/>
              </a:rPr>
              <a:t>Generales</a:t>
            </a:r>
          </a:p>
        </p:txBody>
      </p:sp>
      <p:sp>
        <p:nvSpPr>
          <p:cNvPr name="AutoShape 7" id="7"/>
          <p:cNvSpPr/>
          <p:nvPr/>
        </p:nvSpPr>
        <p:spPr>
          <a:xfrm>
            <a:off x="7235217" y="985359"/>
            <a:ext cx="11090886" cy="66675"/>
          </a:xfrm>
          <a:prstGeom prst="line">
            <a:avLst/>
          </a:prstGeom>
          <a:ln cap="flat" w="66675">
            <a:solidFill>
              <a:srgbClr val="B3070B"/>
            </a:solidFill>
            <a:prstDash val="solid"/>
            <a:headEnd type="none" len="sm" w="sm"/>
            <a:tailEnd type="none" len="sm" w="sm"/>
          </a:ln>
        </p:spPr>
      </p:sp>
      <p:grpSp>
        <p:nvGrpSpPr>
          <p:cNvPr name="Group 8" id="8"/>
          <p:cNvGrpSpPr/>
          <p:nvPr/>
        </p:nvGrpSpPr>
        <p:grpSpPr>
          <a:xfrm rot="0">
            <a:off x="6062421" y="442298"/>
            <a:ext cx="1172803" cy="117280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174446" y="3639644"/>
            <a:ext cx="6472837" cy="647283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2"/>
              <a:stretch>
                <a:fillRect l="-41058" t="0" r="-17514" b="0"/>
              </a:stretch>
            </a:blipFill>
          </p:spPr>
        </p:sp>
      </p:grpSp>
      <p:sp>
        <p:nvSpPr>
          <p:cNvPr name="TextBox 13" id="13"/>
          <p:cNvSpPr txBox="true"/>
          <p:nvPr/>
        </p:nvSpPr>
        <p:spPr>
          <a:xfrm rot="0">
            <a:off x="14006271" y="9775296"/>
            <a:ext cx="4068526" cy="356235"/>
          </a:xfrm>
          <a:prstGeom prst="rect">
            <a:avLst/>
          </a:prstGeom>
        </p:spPr>
        <p:txBody>
          <a:bodyPr anchor="t" rtlCol="false" tIns="0" lIns="0" bIns="0" rIns="0">
            <a:spAutoFit/>
          </a:bodyPr>
          <a:lstStyle/>
          <a:p>
            <a:pPr algn="r">
              <a:lnSpc>
                <a:spcPts val="2520"/>
              </a:lnSpc>
            </a:pPr>
            <a:r>
              <a:rPr lang="en-US" sz="3000">
                <a:solidFill>
                  <a:srgbClr val="737373"/>
                </a:solidFill>
                <a:latin typeface="Bebas Neue"/>
                <a:ea typeface="Bebas Neue"/>
                <a:cs typeface="Bebas Neue"/>
                <a:sym typeface="Bebas Neue"/>
              </a:rPr>
              <a:t>Proyecto|06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780823" y="2979637"/>
            <a:ext cx="8866564" cy="3848100"/>
          </a:xfrm>
          <a:prstGeom prst="rect">
            <a:avLst/>
          </a:prstGeom>
        </p:spPr>
        <p:txBody>
          <a:bodyPr anchor="t" rtlCol="false" tIns="0" lIns="0" bIns="0" rIns="0">
            <a:spAutoFit/>
          </a:bodyPr>
          <a:lstStyle/>
          <a:p>
            <a:pPr algn="just">
              <a:lnSpc>
                <a:spcPts val="3899"/>
              </a:lnSpc>
            </a:pPr>
            <a:r>
              <a:rPr lang="en-US" sz="2499" spc="49">
                <a:solidFill>
                  <a:srgbClr val="000000"/>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Duis aute irure.</a:t>
            </a:r>
          </a:p>
          <a:p>
            <a:pPr algn="just">
              <a:lnSpc>
                <a:spcPts val="3899"/>
              </a:lnSpc>
            </a:pPr>
            <a:r>
              <a:rPr lang="en-US" sz="2499" spc="49">
                <a:solidFill>
                  <a:srgbClr val="000000"/>
                </a:solidFill>
                <a:latin typeface="Montserrat"/>
                <a:ea typeface="Montserrat"/>
                <a:cs typeface="Montserrat"/>
                <a:sym typeface="Montserrat"/>
              </a:rPr>
              <a:t>Lorem ipsum dolor sit amet, consectetur adipiscing elit, sed do eiusmod tempor incididunt ut labore et dolore magna aliqua.</a:t>
            </a:r>
          </a:p>
        </p:txBody>
      </p:sp>
      <p:sp>
        <p:nvSpPr>
          <p:cNvPr name="TextBox 3" id="3"/>
          <p:cNvSpPr txBox="true"/>
          <p:nvPr/>
        </p:nvSpPr>
        <p:spPr>
          <a:xfrm rot="0">
            <a:off x="6780823" y="1737011"/>
            <a:ext cx="8866564" cy="600077"/>
          </a:xfrm>
          <a:prstGeom prst="rect">
            <a:avLst/>
          </a:prstGeom>
        </p:spPr>
        <p:txBody>
          <a:bodyPr anchor="t" rtlCol="false" tIns="0" lIns="0" bIns="0" rIns="0">
            <a:spAutoFit/>
          </a:bodyPr>
          <a:lstStyle/>
          <a:p>
            <a:pPr algn="r">
              <a:lnSpc>
                <a:spcPts val="4200"/>
              </a:lnSpc>
            </a:pPr>
            <a:r>
              <a:rPr lang="en-US" sz="5000">
                <a:solidFill>
                  <a:srgbClr val="CC1114"/>
                </a:solidFill>
                <a:latin typeface="Bebas Neue"/>
                <a:ea typeface="Bebas Neue"/>
                <a:cs typeface="Bebas Neue"/>
                <a:sym typeface="Bebas Neue"/>
              </a:rPr>
              <a:t>propuesta de valor</a:t>
            </a:r>
          </a:p>
        </p:txBody>
      </p:sp>
      <p:grpSp>
        <p:nvGrpSpPr>
          <p:cNvPr name="Group 4" id="4"/>
          <p:cNvGrpSpPr/>
          <p:nvPr/>
        </p:nvGrpSpPr>
        <p:grpSpPr>
          <a:xfrm rot="0">
            <a:off x="16516590" y="1369684"/>
            <a:ext cx="1172803" cy="117280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070B"/>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a:grpSpLocks noChangeAspect="true"/>
          </p:cNvGrpSpPr>
          <p:nvPr/>
        </p:nvGrpSpPr>
        <p:grpSpPr>
          <a:xfrm rot="0">
            <a:off x="1729458" y="2564278"/>
            <a:ext cx="2560172" cy="256017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2"/>
              <a:stretch>
                <a:fillRect l="0" t="-33333" r="0" b="0"/>
              </a:stretch>
            </a:blipFill>
          </p:spPr>
        </p:sp>
      </p:grpSp>
      <p:grpSp>
        <p:nvGrpSpPr>
          <p:cNvPr name="Group 9" id="9"/>
          <p:cNvGrpSpPr>
            <a:grpSpLocks noChangeAspect="true"/>
          </p:cNvGrpSpPr>
          <p:nvPr/>
        </p:nvGrpSpPr>
        <p:grpSpPr>
          <a:xfrm rot="0">
            <a:off x="1729458" y="5147606"/>
            <a:ext cx="2560172" cy="2560172"/>
            <a:chOff x="0" y="0"/>
            <a:chExt cx="3331210" cy="3331210"/>
          </a:xfrm>
        </p:grpSpPr>
        <p:sp>
          <p:nvSpPr>
            <p:cNvPr name="Freeform 10" id="10"/>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2"/>
              <a:stretch>
                <a:fillRect l="0" t="-16666" r="0" b="-16666"/>
              </a:stretch>
            </a:blipFill>
          </p:spPr>
        </p:sp>
      </p:grpSp>
      <p:sp>
        <p:nvSpPr>
          <p:cNvPr name="AutoShape 11" id="11"/>
          <p:cNvSpPr/>
          <p:nvPr/>
        </p:nvSpPr>
        <p:spPr>
          <a:xfrm rot="15562">
            <a:off x="3375099" y="9007417"/>
            <a:ext cx="14951073" cy="0"/>
          </a:xfrm>
          <a:prstGeom prst="line">
            <a:avLst/>
          </a:prstGeom>
          <a:ln cap="flat" w="66675">
            <a:solidFill>
              <a:srgbClr val="B3070B"/>
            </a:solidFill>
            <a:prstDash val="solid"/>
            <a:headEnd type="none" len="sm" w="sm"/>
            <a:tailEnd type="none" len="sm" w="sm"/>
          </a:ln>
        </p:spPr>
      </p:sp>
      <p:grpSp>
        <p:nvGrpSpPr>
          <p:cNvPr name="Group 12" id="12"/>
          <p:cNvGrpSpPr>
            <a:grpSpLocks noChangeAspect="true"/>
          </p:cNvGrpSpPr>
          <p:nvPr/>
        </p:nvGrpSpPr>
        <p:grpSpPr>
          <a:xfrm rot="0">
            <a:off x="1729458" y="7726828"/>
            <a:ext cx="2560172" cy="256017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2"/>
              <a:stretch>
                <a:fillRect l="0" t="-16666" r="0" b="-16666"/>
              </a:stretch>
            </a:blipFill>
          </p:spPr>
        </p:sp>
      </p:grpSp>
      <p:grpSp>
        <p:nvGrpSpPr>
          <p:cNvPr name="Group 14" id="14"/>
          <p:cNvGrpSpPr>
            <a:grpSpLocks noChangeAspect="true"/>
          </p:cNvGrpSpPr>
          <p:nvPr/>
        </p:nvGrpSpPr>
        <p:grpSpPr>
          <a:xfrm rot="0">
            <a:off x="1729458" y="-14944"/>
            <a:ext cx="2560172" cy="2560172"/>
            <a:chOff x="0" y="0"/>
            <a:chExt cx="3331210" cy="3331210"/>
          </a:xfrm>
        </p:grpSpPr>
        <p:sp>
          <p:nvSpPr>
            <p:cNvPr name="Freeform 15" id="15"/>
            <p:cNvSpPr/>
            <p:nvPr/>
          </p:nvSpPr>
          <p:spPr>
            <a:xfrm flipH="false" flipV="false" rot="0">
              <a:off x="0" y="0"/>
              <a:ext cx="3331210" cy="3331210"/>
            </a:xfrm>
            <a:custGeom>
              <a:avLst/>
              <a:gdLst/>
              <a:ahLst/>
              <a:cxnLst/>
              <a:rect r="r" b="b" t="t" l="l"/>
              <a:pathLst>
                <a:path h="3331210" w="3331210">
                  <a:moveTo>
                    <a:pt x="0" y="0"/>
                  </a:moveTo>
                  <a:lnTo>
                    <a:pt x="3331210" y="0"/>
                  </a:lnTo>
                  <a:cubicBezTo>
                    <a:pt x="3331210" y="1840230"/>
                    <a:pt x="1840230" y="3331210"/>
                    <a:pt x="0" y="3331210"/>
                  </a:cubicBezTo>
                  <a:lnTo>
                    <a:pt x="0" y="0"/>
                  </a:lnTo>
                  <a:close/>
                </a:path>
              </a:pathLst>
            </a:custGeom>
            <a:blipFill>
              <a:blip r:embed="rId2"/>
              <a:stretch>
                <a:fillRect l="0" t="-16666" r="0" b="-16666"/>
              </a:stretch>
            </a:blipFill>
          </p:spPr>
        </p:sp>
      </p:grpSp>
      <p:sp>
        <p:nvSpPr>
          <p:cNvPr name="TextBox 16" id="16"/>
          <p:cNvSpPr txBox="true"/>
          <p:nvPr/>
        </p:nvSpPr>
        <p:spPr>
          <a:xfrm rot="0">
            <a:off x="13606221" y="9775296"/>
            <a:ext cx="4468576" cy="356235"/>
          </a:xfrm>
          <a:prstGeom prst="rect">
            <a:avLst/>
          </a:prstGeom>
        </p:spPr>
        <p:txBody>
          <a:bodyPr anchor="t" rtlCol="false" tIns="0" lIns="0" bIns="0" rIns="0">
            <a:spAutoFit/>
          </a:bodyPr>
          <a:lstStyle/>
          <a:p>
            <a:pPr algn="r">
              <a:lnSpc>
                <a:spcPts val="2520"/>
              </a:lnSpc>
            </a:pPr>
            <a:r>
              <a:rPr lang="en-US" sz="3000">
                <a:solidFill>
                  <a:srgbClr val="737373"/>
                </a:solidFill>
                <a:latin typeface="Bebas Neue"/>
                <a:ea typeface="Bebas Neue"/>
                <a:cs typeface="Bebas Neue"/>
                <a:sym typeface="Bebas Neue"/>
              </a:rPr>
              <a:t>Proyecto|09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DAGXuV45nfw</dc:identifier>
  <dcterms:modified xsi:type="dcterms:W3CDTF">2011-08-01T06:04:30Z</dcterms:modified>
  <cp:revision>1</cp:revision>
  <dc:title>Presentación de proyectos corporativo rojo y negro</dc:title>
</cp:coreProperties>
</file>